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9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9" r:id="rId23"/>
    <p:sldId id="280" r:id="rId24"/>
    <p:sldId id="284" r:id="rId25"/>
    <p:sldId id="281" r:id="rId26"/>
    <p:sldId id="285" r:id="rId27"/>
    <p:sldId id="282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B70B242-FA5B-4F80-9E9F-B6D7C040D342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C505BFB-21D9-4039-B00D-7B46E9AA2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10 класс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132290"/>
            <a:ext cx="784887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6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АМИНОКИСЛОТЫ</a:t>
            </a:r>
            <a:br>
              <a:rPr lang="ru-RU" sz="6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093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ru-RU" dirty="0" smtClean="0"/>
              <a:t>изомерия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изомерия углеродного скелета</a:t>
            </a:r>
          </a:p>
          <a:p>
            <a:r>
              <a:rPr lang="ru-RU" sz="2000" dirty="0">
                <a:solidFill>
                  <a:schemeClr val="tx1"/>
                </a:solidFill>
              </a:rPr>
              <a:t>изомерия </a:t>
            </a:r>
            <a:r>
              <a:rPr lang="ru-RU" sz="2000" dirty="0" smtClean="0">
                <a:solidFill>
                  <a:schemeClr val="tx1"/>
                </a:solidFill>
              </a:rPr>
              <a:t>положения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NH</a:t>
            </a:r>
            <a:r>
              <a:rPr lang="en-US" sz="1800" dirty="0" smtClean="0">
                <a:solidFill>
                  <a:schemeClr val="tx1"/>
                </a:solidFill>
              </a:rPr>
              <a:t>2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оптическая изомерия: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21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"/>
            <a:ext cx="8915400" cy="64770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dirty="0" smtClean="0"/>
              <a:t>                  </a:t>
            </a:r>
            <a:r>
              <a:rPr lang="ru-RU" sz="4000" b="1" dirty="0" smtClean="0">
                <a:solidFill>
                  <a:schemeClr val="accent2"/>
                </a:solidFill>
              </a:rPr>
              <a:t>Аминокислоты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800000"/>
                </a:solidFill>
              </a:rPr>
              <a:t>Природные                </a:t>
            </a:r>
            <a:r>
              <a:rPr lang="ru-RU" sz="3600" b="1" dirty="0">
                <a:solidFill>
                  <a:srgbClr val="800000"/>
                </a:solidFill>
              </a:rPr>
              <a:t>Синтетические</a:t>
            </a:r>
          </a:p>
          <a:p>
            <a:pPr marL="0" indent="0" eaLnBrk="1" hangingPunct="1">
              <a:buFontTx/>
              <a:buNone/>
            </a:pPr>
            <a:r>
              <a:rPr lang="ru-RU" b="1" dirty="0" smtClean="0"/>
              <a:t>(в живых организмах)                            (синтезированы) </a:t>
            </a:r>
          </a:p>
          <a:p>
            <a:pPr marL="0" indent="0" eaLnBrk="1" hangingPunct="1">
              <a:buFontTx/>
              <a:buNone/>
            </a:pPr>
            <a:r>
              <a:rPr lang="ru-RU" b="1" dirty="0" err="1" smtClean="0"/>
              <a:t>протеиногенные</a:t>
            </a:r>
            <a:r>
              <a:rPr lang="ru-RU" b="1" dirty="0" smtClean="0"/>
              <a:t>  </a:t>
            </a:r>
          </a:p>
          <a:p>
            <a:pPr marL="0" indent="0" eaLnBrk="1" hangingPunct="1">
              <a:buFontTx/>
              <a:buNone/>
            </a:pPr>
            <a:r>
              <a:rPr lang="ru-RU" b="1" dirty="0" smtClean="0"/>
              <a:t>всего около 20 </a:t>
            </a:r>
            <a:r>
              <a:rPr lang="ru-RU" b="1" dirty="0" smtClean="0">
                <a:solidFill>
                  <a:srgbClr val="D60093"/>
                </a:solidFill>
              </a:rPr>
              <a:t>незаменимые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</a:p>
          <a:p>
            <a:pPr marL="0" indent="0" eaLnBrk="1" hangingPunct="1">
              <a:buFontTx/>
              <a:buNone/>
            </a:pPr>
            <a:r>
              <a:rPr lang="ru-RU" b="1" dirty="0" smtClean="0"/>
              <a:t>(около половины из) </a:t>
            </a:r>
          </a:p>
          <a:p>
            <a:pPr marL="0" indent="0" eaLnBrk="1" hangingPunct="1">
              <a:buFontTx/>
              <a:buNone/>
            </a:pPr>
            <a:r>
              <a:rPr lang="ru-RU" b="1" dirty="0" smtClean="0"/>
              <a:t>поступают с пищей</a:t>
            </a:r>
          </a:p>
          <a:p>
            <a:pPr marL="0" indent="0" eaLnBrk="1" hangingPunct="1">
              <a:buFontTx/>
              <a:buNone/>
            </a:pPr>
            <a:r>
              <a:rPr lang="ru-RU" b="1" dirty="0" smtClean="0"/>
              <a:t>не синтезируются в организме</a:t>
            </a:r>
            <a:endParaRPr lang="ru-RU" dirty="0" smtClean="0"/>
          </a:p>
        </p:txBody>
      </p:sp>
      <p:sp>
        <p:nvSpPr>
          <p:cNvPr id="4099" name="Line 4"/>
          <p:cNvSpPr>
            <a:spLocks noChangeShapeType="1"/>
          </p:cNvSpPr>
          <p:nvPr/>
        </p:nvSpPr>
        <p:spPr bwMode="auto">
          <a:xfrm>
            <a:off x="1692275" y="765175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0" name="Line 5"/>
          <p:cNvSpPr>
            <a:spLocks noChangeShapeType="1"/>
          </p:cNvSpPr>
          <p:nvPr/>
        </p:nvSpPr>
        <p:spPr bwMode="auto">
          <a:xfrm>
            <a:off x="6372225" y="7651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>
            <a:off x="1692275" y="765175"/>
            <a:ext cx="4679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2" name="Line 7"/>
          <p:cNvSpPr>
            <a:spLocks noChangeShapeType="1"/>
          </p:cNvSpPr>
          <p:nvPr/>
        </p:nvSpPr>
        <p:spPr bwMode="auto">
          <a:xfrm>
            <a:off x="1619250" y="1412875"/>
            <a:ext cx="209550" cy="263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6629400" y="1524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6" name="Line 12"/>
          <p:cNvSpPr>
            <a:spLocks noChangeShapeType="1"/>
          </p:cNvSpPr>
          <p:nvPr/>
        </p:nvSpPr>
        <p:spPr bwMode="auto">
          <a:xfrm>
            <a:off x="2590800" y="914400"/>
            <a:ext cx="46482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7" name="Line 13"/>
          <p:cNvSpPr>
            <a:spLocks noChangeShapeType="1"/>
          </p:cNvSpPr>
          <p:nvPr/>
        </p:nvSpPr>
        <p:spPr bwMode="auto">
          <a:xfrm flipH="1">
            <a:off x="4876800" y="3213100"/>
            <a:ext cx="2359025" cy="2501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8" name="Line 14"/>
          <p:cNvSpPr>
            <a:spLocks noChangeShapeType="1"/>
          </p:cNvSpPr>
          <p:nvPr/>
        </p:nvSpPr>
        <p:spPr bwMode="auto">
          <a:xfrm flipH="1" flipV="1">
            <a:off x="228600" y="5029200"/>
            <a:ext cx="4648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9" name="Line 15"/>
          <p:cNvSpPr>
            <a:spLocks noChangeShapeType="1"/>
          </p:cNvSpPr>
          <p:nvPr/>
        </p:nvSpPr>
        <p:spPr bwMode="auto">
          <a:xfrm flipH="1">
            <a:off x="304800" y="914400"/>
            <a:ext cx="2286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110" name="Picture 16" descr="1028555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5373688"/>
            <a:ext cx="12239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5285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365104"/>
            <a:ext cx="7304599" cy="1584176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Физические свойства: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800080"/>
                </a:solidFill>
              </a:rPr>
              <a:t>Б/ц кристаллические вещества, температура плавления </a:t>
            </a:r>
            <a:r>
              <a:rPr lang="ru-RU" sz="3600" b="1" dirty="0">
                <a:solidFill>
                  <a:srgbClr val="800080"/>
                </a:solidFill>
                <a:cs typeface="Times New Roman" pitchFamily="18" charset="0"/>
              </a:rPr>
              <a:t>&gt;</a:t>
            </a:r>
            <a:r>
              <a:rPr lang="ru-RU" sz="3600" b="1" dirty="0">
                <a:solidFill>
                  <a:srgbClr val="800080"/>
                </a:solidFill>
              </a:rPr>
              <a:t> 200</a:t>
            </a:r>
            <a:r>
              <a:rPr lang="ru-RU" sz="3600" b="1" baseline="46000" dirty="0">
                <a:solidFill>
                  <a:srgbClr val="800080"/>
                </a:solidFill>
              </a:rPr>
              <a:t>0</a:t>
            </a:r>
            <a:r>
              <a:rPr lang="ru-RU" sz="3600" b="1" dirty="0">
                <a:solidFill>
                  <a:srgbClr val="800080"/>
                </a:solidFill>
              </a:rPr>
              <a:t>, растворимы, сладкие, горькие, безвкусные (от состава радикала)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16484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272808" cy="1143000"/>
          </a:xfrm>
        </p:spPr>
        <p:txBody>
          <a:bodyPr/>
          <a:lstStyle/>
          <a:p>
            <a:pPr algn="l"/>
            <a:r>
              <a:rPr lang="ru-RU" sz="4800" dirty="0">
                <a:solidFill>
                  <a:srgbClr val="800000"/>
                </a:solidFill>
              </a:rPr>
              <a:t>Химические свойства</a:t>
            </a:r>
            <a:br>
              <a:rPr lang="ru-RU" sz="4800" dirty="0">
                <a:solidFill>
                  <a:srgbClr val="80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44824"/>
            <a:ext cx="8964488" cy="446449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Аминокислоты – </a:t>
            </a:r>
            <a:r>
              <a:rPr lang="ru-RU" b="1" dirty="0" err="1" smtClean="0">
                <a:solidFill>
                  <a:srgbClr val="FF0000"/>
                </a:solidFill>
              </a:rPr>
              <a:t>амфотерые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соедиения</a:t>
            </a:r>
            <a:endParaRPr lang="ru-RU" b="1" dirty="0">
              <a:solidFill>
                <a:srgbClr val="FF0000"/>
              </a:solidFill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1) Как </a:t>
            </a:r>
            <a:r>
              <a:rPr lang="ru-RU" sz="2400" b="1" dirty="0">
                <a:solidFill>
                  <a:srgbClr val="800000"/>
                </a:solidFill>
              </a:rPr>
              <a:t>кислоты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ru-RU" sz="2400" b="1" dirty="0"/>
              <a:t>а) с основаниями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sz="2400" b="1" dirty="0">
                <a:cs typeface="Times New Roman" pitchFamily="18" charset="0"/>
              </a:rPr>
              <a:t>NH</a:t>
            </a:r>
            <a:r>
              <a:rPr lang="en-US" sz="2400" b="1" baseline="-30000" dirty="0">
                <a:cs typeface="Times New Roman" pitchFamily="18" charset="0"/>
              </a:rPr>
              <a:t>2</a:t>
            </a:r>
            <a:r>
              <a:rPr lang="ru-RU" sz="2400" b="1" dirty="0"/>
              <a:t>-</a:t>
            </a:r>
            <a:r>
              <a:rPr lang="en-US" sz="2400" b="1" dirty="0">
                <a:cs typeface="Times New Roman" pitchFamily="18" charset="0"/>
              </a:rPr>
              <a:t>CH</a:t>
            </a:r>
            <a:r>
              <a:rPr lang="ru-RU" sz="2400" b="1" dirty="0"/>
              <a:t>-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COOH</a:t>
            </a:r>
            <a:r>
              <a:rPr lang="ru-RU" sz="2400" b="1" dirty="0"/>
              <a:t> </a:t>
            </a:r>
            <a:r>
              <a:rPr lang="en-US" sz="2400" b="1" dirty="0">
                <a:cs typeface="Times New Roman" pitchFamily="18" charset="0"/>
              </a:rPr>
              <a:t>+</a:t>
            </a:r>
            <a:r>
              <a:rPr lang="ru-RU" sz="2400" b="1" dirty="0"/>
              <a:t> </a:t>
            </a:r>
            <a:r>
              <a:rPr lang="en-US" sz="2400" b="1" dirty="0" err="1">
                <a:cs typeface="Times New Roman" pitchFamily="18" charset="0"/>
              </a:rPr>
              <a:t>NaOH</a:t>
            </a:r>
            <a:r>
              <a:rPr lang="en-US" sz="2400" b="1" dirty="0">
                <a:cs typeface="Times New Roman" pitchFamily="18" charset="0"/>
              </a:rPr>
              <a:t>  </a:t>
            </a:r>
            <a:r>
              <a:rPr lang="en-US" sz="2400" b="1" dirty="0" smtClean="0">
                <a:latin typeface="Calibri"/>
                <a:cs typeface="Times New Roman" pitchFamily="18" charset="0"/>
              </a:rPr>
              <a:t>→</a:t>
            </a:r>
            <a:r>
              <a:rPr lang="en-US" sz="2400" b="1" dirty="0" smtClean="0">
                <a:cs typeface="Times New Roman" pitchFamily="18" charset="0"/>
              </a:rPr>
              <a:t>  </a:t>
            </a:r>
            <a:r>
              <a:rPr lang="ru-RU" sz="2400" b="1" dirty="0" smtClean="0"/>
              <a:t>  </a:t>
            </a:r>
            <a:r>
              <a:rPr lang="en-US" sz="2400" b="1" dirty="0">
                <a:cs typeface="Times New Roman" pitchFamily="18" charset="0"/>
              </a:rPr>
              <a:t>NH</a:t>
            </a:r>
            <a:r>
              <a:rPr lang="en-US" sz="2400" b="1" baseline="-30000" dirty="0">
                <a:cs typeface="Times New Roman" pitchFamily="18" charset="0"/>
              </a:rPr>
              <a:t>2</a:t>
            </a:r>
            <a:r>
              <a:rPr lang="ru-RU" sz="2400" b="1" dirty="0"/>
              <a:t>-</a:t>
            </a:r>
            <a:r>
              <a:rPr lang="en-US" sz="2400" b="1" dirty="0">
                <a:cs typeface="Times New Roman" pitchFamily="18" charset="0"/>
              </a:rPr>
              <a:t>CH</a:t>
            </a:r>
            <a:r>
              <a:rPr lang="ru-RU" sz="2400" b="1" dirty="0"/>
              <a:t>-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COONa</a:t>
            </a:r>
            <a:r>
              <a:rPr lang="ru-RU" sz="2400" b="1" dirty="0"/>
              <a:t> </a:t>
            </a:r>
            <a:r>
              <a:rPr lang="en-US" sz="2400" b="1" dirty="0">
                <a:cs typeface="Times New Roman" pitchFamily="18" charset="0"/>
              </a:rPr>
              <a:t>+ H</a:t>
            </a:r>
            <a:r>
              <a:rPr lang="en-US" sz="2400" b="1" baseline="-30000" dirty="0">
                <a:cs typeface="Times New Roman" pitchFamily="18" charset="0"/>
              </a:rPr>
              <a:t>2</a:t>
            </a:r>
            <a:r>
              <a:rPr lang="en-US" sz="2400" b="1" dirty="0">
                <a:cs typeface="Times New Roman" pitchFamily="18" charset="0"/>
              </a:rPr>
              <a:t>O </a:t>
            </a:r>
            <a:endParaRPr lang="ru-RU" sz="2400" b="1" dirty="0"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en-US" sz="2400" b="1" dirty="0">
                <a:cs typeface="Times New Roman" pitchFamily="18" charset="0"/>
              </a:rPr>
              <a:t>       </a:t>
            </a:r>
            <a:r>
              <a:rPr lang="ru-RU" sz="2400" b="1" dirty="0"/>
              <a:t>  </a:t>
            </a:r>
            <a:r>
              <a:rPr lang="ru-RU" sz="2400" b="1" dirty="0">
                <a:cs typeface="Times New Roman" pitchFamily="18" charset="0"/>
              </a:rPr>
              <a:t>|                                     </a:t>
            </a:r>
            <a:r>
              <a:rPr lang="ru-RU" sz="2400" b="1" dirty="0" smtClean="0">
                <a:cs typeface="Times New Roman" pitchFamily="18" charset="0"/>
              </a:rPr>
              <a:t>| </a:t>
            </a:r>
            <a:endParaRPr lang="ru-RU" sz="2400" b="1" dirty="0"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ru-RU" sz="2400" b="1" dirty="0"/>
              <a:t>         </a:t>
            </a:r>
            <a:r>
              <a:rPr lang="en-US" sz="2400" b="1" dirty="0">
                <a:cs typeface="Times New Roman" pitchFamily="18" charset="0"/>
              </a:rPr>
              <a:t>R</a:t>
            </a:r>
            <a:r>
              <a:rPr lang="ru-RU" sz="2400" b="1" dirty="0">
                <a:cs typeface="Times New Roman" pitchFamily="18" charset="0"/>
              </a:rPr>
              <a:t>                                     </a:t>
            </a:r>
            <a:r>
              <a:rPr lang="en-US" sz="2400" b="1" dirty="0" smtClean="0">
                <a:cs typeface="Times New Roman" pitchFamily="18" charset="0"/>
              </a:rPr>
              <a:t>R</a:t>
            </a:r>
            <a:endParaRPr lang="ru-RU" sz="2400" b="1" dirty="0"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ru-RU" sz="2400" b="1" dirty="0">
                <a:cs typeface="Times New Roman" pitchFamily="18" charset="0"/>
              </a:rPr>
              <a:t>                                        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>
                <a:cs typeface="Times New Roman" pitchFamily="18" charset="0"/>
              </a:rPr>
              <a:t>натриевая </a:t>
            </a:r>
            <a:r>
              <a:rPr lang="ru-RU" sz="2400" b="1" dirty="0" smtClean="0">
                <a:cs typeface="Times New Roman" pitchFamily="18" charset="0"/>
              </a:rPr>
              <a:t>  соль</a:t>
            </a:r>
            <a:endParaRPr lang="ru-RU" sz="2400" b="1" dirty="0"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ru-RU" sz="2400" b="1" dirty="0">
                <a:cs typeface="Times New Roman" pitchFamily="18" charset="0"/>
              </a:rPr>
              <a:t>                                                 аминокислоты</a:t>
            </a:r>
            <a:r>
              <a:rPr lang="ru-RU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8754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92696"/>
            <a:ext cx="8280920" cy="347472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tx2"/>
                </a:solidFill>
              </a:rPr>
              <a:t>б) со спиртами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NH</a:t>
            </a:r>
            <a:r>
              <a:rPr lang="ru-RU" sz="2400" b="1" baseline="-30000" dirty="0">
                <a:solidFill>
                  <a:schemeClr val="tx2"/>
                </a:solidFill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-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CH</a:t>
            </a:r>
            <a:r>
              <a:rPr lang="ru-RU" sz="2400" b="1" dirty="0">
                <a:solidFill>
                  <a:schemeClr val="tx2"/>
                </a:solidFill>
              </a:rPr>
              <a:t>-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COOH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+С</a:t>
            </a:r>
            <a:r>
              <a:rPr lang="ru-RU" sz="2400" b="1" baseline="-30000" dirty="0">
                <a:solidFill>
                  <a:schemeClr val="tx2"/>
                </a:solidFill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Н</a:t>
            </a:r>
            <a:r>
              <a:rPr lang="ru-RU" sz="2400" b="1" baseline="-30000" dirty="0">
                <a:solidFill>
                  <a:schemeClr val="tx2"/>
                </a:solidFill>
                <a:cs typeface="Times New Roman" pitchFamily="18" charset="0"/>
              </a:rPr>
              <a:t>5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ОН </a:t>
            </a:r>
            <a:r>
              <a:rPr lang="ru-RU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Calibri"/>
                <a:cs typeface="Times New Roman" pitchFamily="18" charset="0"/>
              </a:rPr>
              <a:t>→</a:t>
            </a:r>
            <a:r>
              <a:rPr lang="ru-RU" sz="2400" b="1" dirty="0" smtClean="0">
                <a:solidFill>
                  <a:schemeClr val="tx2"/>
                </a:solidFill>
                <a:cs typeface="Times New Roman" pitchFamily="18" charset="0"/>
              </a:rPr>
              <a:t>   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NH</a:t>
            </a:r>
            <a:r>
              <a:rPr lang="ru-RU" sz="2400" b="1" baseline="-30000" dirty="0">
                <a:solidFill>
                  <a:schemeClr val="tx2"/>
                </a:solidFill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-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CH</a:t>
            </a:r>
            <a:r>
              <a:rPr lang="ru-RU" sz="2400" b="1" dirty="0">
                <a:solidFill>
                  <a:schemeClr val="tx2"/>
                </a:solidFill>
              </a:rPr>
              <a:t>-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COO</a:t>
            </a:r>
            <a:r>
              <a:rPr lang="ru-RU" sz="2400" b="1" dirty="0">
                <a:solidFill>
                  <a:srgbClr val="FF0000"/>
                </a:solidFill>
                <a:cs typeface="Times New Roman" pitchFamily="18" charset="0"/>
              </a:rPr>
              <a:t>С</a:t>
            </a:r>
            <a:r>
              <a:rPr lang="ru-RU" sz="2400" b="1" baseline="-30000" dirty="0">
                <a:solidFill>
                  <a:srgbClr val="FF0000"/>
                </a:solidFill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rgbClr val="FF0000"/>
                </a:solidFill>
                <a:cs typeface="Times New Roman" pitchFamily="18" charset="0"/>
              </a:rPr>
              <a:t>Н</a:t>
            </a:r>
            <a:r>
              <a:rPr lang="ru-RU" sz="2400" b="1" baseline="-30000" dirty="0">
                <a:solidFill>
                  <a:srgbClr val="FF0000"/>
                </a:solidFill>
                <a:cs typeface="Times New Roman" pitchFamily="18" charset="0"/>
              </a:rPr>
              <a:t>5</a:t>
            </a:r>
            <a:r>
              <a:rPr lang="ru-RU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+ 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H</a:t>
            </a:r>
            <a:r>
              <a:rPr lang="en-US" sz="2400" b="1" baseline="-30000" dirty="0">
                <a:solidFill>
                  <a:schemeClr val="tx2"/>
                </a:solidFill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O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          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| 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    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                                </a:t>
            </a:r>
            <a:r>
              <a:rPr lang="en-US" sz="2400" b="1" dirty="0" smtClean="0">
                <a:solidFill>
                  <a:schemeClr val="tx2"/>
                </a:solidFill>
                <a:cs typeface="Times New Roman" pitchFamily="18" charset="0"/>
              </a:rPr>
              <a:t>|</a:t>
            </a:r>
            <a:r>
              <a:rPr lang="ru-RU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               </a:t>
            </a:r>
            <a:r>
              <a:rPr lang="en-US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          R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                    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          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        </a:t>
            </a:r>
            <a:r>
              <a:rPr lang="ru-RU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cs typeface="Times New Roman" pitchFamily="18" charset="0"/>
              </a:rPr>
              <a:t>R</a:t>
            </a:r>
            <a:endParaRPr lang="ru-RU" sz="2400" b="1" dirty="0">
              <a:solidFill>
                <a:schemeClr val="tx2"/>
              </a:solidFill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chemeClr val="tx2"/>
                </a:solidFill>
              </a:rPr>
              <a:t>                                        </a:t>
            </a:r>
            <a:r>
              <a:rPr lang="ru-RU" sz="2400" b="1" dirty="0" smtClean="0">
                <a:solidFill>
                  <a:schemeClr val="tx2"/>
                </a:solidFill>
                <a:cs typeface="Times New Roman" pitchFamily="18" charset="0"/>
              </a:rPr>
              <a:t>этиловый 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эфир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                                                  </a:t>
            </a:r>
            <a:r>
              <a:rPr lang="ru-RU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cs typeface="Times New Roman" pitchFamily="18" charset="0"/>
              </a:rPr>
              <a:t>аминокислоты</a:t>
            </a:r>
            <a:endParaRPr lang="ru-RU" sz="2400" b="1" dirty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728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568952" cy="347472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800000"/>
                </a:solidFill>
              </a:rPr>
              <a:t>2) Как основания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/>
              <a:t>а) с кислотами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NH</a:t>
            </a:r>
            <a:r>
              <a:rPr lang="en-US" sz="2400" b="1" baseline="-30000" dirty="0">
                <a:solidFill>
                  <a:srgbClr val="FF0000"/>
                </a:solidFill>
                <a:cs typeface="Times New Roman" pitchFamily="18" charset="0"/>
              </a:rPr>
              <a:t>2 </a:t>
            </a:r>
            <a:r>
              <a:rPr lang="en-US" sz="2400" b="1" dirty="0">
                <a:cs typeface="Times New Roman" pitchFamily="18" charset="0"/>
              </a:rPr>
              <a:t>– CH – COOH +</a:t>
            </a:r>
            <a:r>
              <a:rPr lang="en-US" sz="2400" b="1" dirty="0" err="1">
                <a:cs typeface="Times New Roman" pitchFamily="18" charset="0"/>
              </a:rPr>
              <a:t>HCl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ru-RU" sz="2400" b="1" dirty="0" smtClean="0">
                <a:cs typeface="Times New Roman" pitchFamily="18" charset="0"/>
              </a:rPr>
              <a:t>      </a:t>
            </a:r>
            <a:r>
              <a:rPr lang="en-US" sz="2400" b="1" dirty="0" smtClean="0">
                <a:latin typeface="Calibri"/>
                <a:cs typeface="Times New Roman" pitchFamily="18" charset="0"/>
              </a:rPr>
              <a:t>→</a:t>
            </a:r>
            <a:r>
              <a:rPr lang="en-US" sz="2400" b="1" dirty="0" smtClean="0">
                <a:cs typeface="Times New Roman" pitchFamily="18" charset="0"/>
              </a:rPr>
              <a:t>  </a:t>
            </a:r>
            <a:r>
              <a:rPr lang="ru-RU" sz="2400" b="1" dirty="0" smtClean="0"/>
              <a:t>   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dirty="0">
                <a:cs typeface="Times New Roman" pitchFamily="18" charset="0"/>
              </a:rPr>
              <a:t>[ 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NH</a:t>
            </a:r>
            <a:r>
              <a:rPr lang="en-US" sz="2400" b="1" baseline="-30000" dirty="0">
                <a:solidFill>
                  <a:srgbClr val="FF0000"/>
                </a:solidFill>
                <a:cs typeface="Times New Roman" pitchFamily="18" charset="0"/>
              </a:rPr>
              <a:t>3</a:t>
            </a:r>
            <a:r>
              <a:rPr lang="en-US" sz="2400" b="1" baseline="-30000" dirty="0">
                <a:cs typeface="Times New Roman" pitchFamily="18" charset="0"/>
              </a:rPr>
              <a:t> </a:t>
            </a:r>
            <a:r>
              <a:rPr lang="en-US" sz="2400" b="1" dirty="0">
                <a:cs typeface="Times New Roman" pitchFamily="18" charset="0"/>
              </a:rPr>
              <a:t>– CH – COOH]</a:t>
            </a:r>
            <a:r>
              <a:rPr lang="en-US" sz="2400" b="1" baseline="30000" dirty="0">
                <a:cs typeface="Times New Roman" pitchFamily="18" charset="0"/>
              </a:rPr>
              <a:t>+</a:t>
            </a:r>
            <a:r>
              <a:rPr lang="ru-RU" sz="2400" b="1" dirty="0">
                <a:solidFill>
                  <a:srgbClr val="FF0000"/>
                </a:solidFill>
                <a:cs typeface="Times New Roman" pitchFamily="18" charset="0"/>
              </a:rPr>
              <a:t>С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l</a:t>
            </a:r>
            <a:r>
              <a:rPr lang="en-US" sz="2400" b="1" baseline="30000" dirty="0">
                <a:solidFill>
                  <a:srgbClr val="FF0000"/>
                </a:solidFill>
                <a:cs typeface="Times New Roman" pitchFamily="18" charset="0"/>
              </a:rPr>
              <a:t>-</a:t>
            </a:r>
            <a:endParaRPr lang="ru-RU" sz="2400" b="1" dirty="0">
              <a:solidFill>
                <a:srgbClr val="FF0000"/>
              </a:solidFill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cs typeface="Times New Roman" pitchFamily="18" charset="0"/>
              </a:rPr>
              <a:t>         </a:t>
            </a:r>
            <a:r>
              <a:rPr lang="ru-RU" sz="2400" b="1" dirty="0"/>
              <a:t>  </a:t>
            </a:r>
            <a:r>
              <a:rPr lang="en-US" sz="2400" b="1" dirty="0">
                <a:cs typeface="Times New Roman" pitchFamily="18" charset="0"/>
              </a:rPr>
              <a:t> |                                             </a:t>
            </a:r>
            <a:r>
              <a:rPr lang="ru-RU" sz="2400" b="1" dirty="0" smtClean="0"/>
              <a:t> 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dirty="0">
                <a:cs typeface="Times New Roman" pitchFamily="18" charset="0"/>
              </a:rPr>
              <a:t>|</a:t>
            </a:r>
            <a:endParaRPr lang="ru-RU" sz="2400" b="1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cs typeface="Times New Roman" pitchFamily="18" charset="0"/>
              </a:rPr>
              <a:t>         </a:t>
            </a:r>
            <a:r>
              <a:rPr lang="ru-RU" sz="2400" b="1" dirty="0"/>
              <a:t>  </a:t>
            </a:r>
            <a:r>
              <a:rPr lang="en-US" sz="2400" b="1" dirty="0">
                <a:cs typeface="Times New Roman" pitchFamily="18" charset="0"/>
              </a:rPr>
              <a:t> R</a:t>
            </a:r>
            <a:r>
              <a:rPr lang="ru-RU" sz="2400" b="1" dirty="0">
                <a:cs typeface="Times New Roman" pitchFamily="18" charset="0"/>
              </a:rPr>
              <a:t>                                           </a:t>
            </a:r>
            <a:r>
              <a:rPr lang="ru-RU" sz="2400" b="1" dirty="0"/>
              <a:t>  </a:t>
            </a:r>
            <a:r>
              <a:rPr lang="ru-RU" sz="2400" b="1" dirty="0" smtClean="0"/>
              <a:t>  </a:t>
            </a:r>
            <a:r>
              <a:rPr lang="en-US" sz="2400" b="1" dirty="0">
                <a:cs typeface="Times New Roman" pitchFamily="18" charset="0"/>
              </a:rPr>
              <a:t>R</a:t>
            </a:r>
            <a:endParaRPr lang="ru-RU" sz="2400" b="1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cs typeface="Times New Roman" pitchFamily="18" charset="0"/>
              </a:rPr>
              <a:t>                                                    </a:t>
            </a:r>
            <a:r>
              <a:rPr lang="ru-RU" sz="2400" b="1" dirty="0" err="1">
                <a:cs typeface="Times New Roman" pitchFamily="18" charset="0"/>
              </a:rPr>
              <a:t>хлороводородная</a:t>
            </a:r>
            <a:r>
              <a:rPr lang="ru-RU" sz="2400" b="1" dirty="0">
                <a:cs typeface="Times New Roman" pitchFamily="18" charset="0"/>
              </a:rPr>
              <a:t> соль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cs typeface="Times New Roman" pitchFamily="18" charset="0"/>
              </a:rPr>
              <a:t>                                                       аминокислоты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185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036496" cy="347472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			3)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Растворимость в воде 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/>
              <a:t>    </a:t>
            </a:r>
            <a:r>
              <a:rPr lang="en-US" sz="2800" dirty="0" smtClean="0"/>
              <a:t>N</a:t>
            </a:r>
            <a:r>
              <a:rPr lang="ru-RU" sz="2800" baseline="30000" dirty="0"/>
              <a:t>+</a:t>
            </a:r>
            <a:r>
              <a:rPr lang="en-US" sz="2800" dirty="0"/>
              <a:t>H</a:t>
            </a:r>
            <a:r>
              <a:rPr lang="ru-RU" sz="2800" baseline="-25000" dirty="0"/>
              <a:t>3</a:t>
            </a:r>
            <a:r>
              <a:rPr lang="en-US" sz="2800" dirty="0"/>
              <a:t> – CH – </a:t>
            </a:r>
            <a:r>
              <a:rPr lang="en-US" sz="2800" dirty="0" smtClean="0"/>
              <a:t>COOH </a:t>
            </a:r>
            <a:r>
              <a:rPr lang="ru-RU" sz="2800" b="1" dirty="0" smtClean="0">
                <a:solidFill>
                  <a:schemeClr val="tx1"/>
                </a:solidFill>
              </a:rPr>
              <a:t>       </a:t>
            </a:r>
            <a:r>
              <a:rPr lang="ru-RU" sz="2800" dirty="0" smtClean="0"/>
              <a:t> </a:t>
            </a:r>
            <a:r>
              <a:rPr lang="en-US" sz="2800" dirty="0" smtClean="0"/>
              <a:t>N</a:t>
            </a:r>
            <a:r>
              <a:rPr lang="ru-RU" sz="2800" baseline="30000" dirty="0">
                <a:solidFill>
                  <a:srgbClr val="FF0000"/>
                </a:solidFill>
              </a:rPr>
              <a:t>+</a:t>
            </a:r>
            <a:r>
              <a:rPr lang="en-US" sz="2800" dirty="0"/>
              <a:t>H</a:t>
            </a:r>
            <a:r>
              <a:rPr lang="ru-RU" sz="2800" baseline="-25000" dirty="0"/>
              <a:t>3</a:t>
            </a:r>
            <a:r>
              <a:rPr lang="en-US" sz="2800" dirty="0"/>
              <a:t> – CH – COO</a:t>
            </a:r>
            <a:r>
              <a:rPr lang="ru-RU" sz="2800" baseline="30000" dirty="0">
                <a:solidFill>
                  <a:srgbClr val="FF0000"/>
                </a:solidFill>
              </a:rPr>
              <a:t> - </a:t>
            </a:r>
            <a:r>
              <a:rPr lang="ru-RU" sz="2800" dirty="0" smtClean="0">
                <a:solidFill>
                  <a:srgbClr val="FF0000"/>
                </a:solidFill>
                <a:cs typeface="Arial" charset="0"/>
              </a:rPr>
              <a:t>           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>
                <a:cs typeface="Arial" charset="0"/>
              </a:rPr>
              <a:t>                    </a:t>
            </a:r>
            <a:r>
              <a:rPr lang="en-US" sz="2800" dirty="0">
                <a:cs typeface="Arial" charset="0"/>
              </a:rPr>
              <a:t>|</a:t>
            </a:r>
            <a:r>
              <a:rPr lang="ru-RU" sz="2800" dirty="0">
                <a:cs typeface="Arial" charset="0"/>
              </a:rPr>
              <a:t>                    </a:t>
            </a:r>
            <a:r>
              <a:rPr lang="ru-RU" sz="2800" dirty="0" smtClean="0">
                <a:cs typeface="Arial" charset="0"/>
              </a:rPr>
              <a:t>        </a:t>
            </a:r>
            <a:r>
              <a:rPr lang="en-US" sz="2800" dirty="0">
                <a:cs typeface="Arial" charset="0"/>
              </a:rPr>
              <a:t>|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/>
              <a:t>            </a:t>
            </a:r>
            <a:r>
              <a:rPr lang="ru-RU" sz="2800" dirty="0" smtClean="0"/>
              <a:t>        </a:t>
            </a:r>
            <a:r>
              <a:rPr lang="en-US" sz="2800" dirty="0"/>
              <a:t>R</a:t>
            </a:r>
            <a:r>
              <a:rPr lang="ru-RU" sz="2800" dirty="0"/>
              <a:t>                       </a:t>
            </a:r>
            <a:r>
              <a:rPr lang="ru-RU" sz="2800" dirty="0" smtClean="0"/>
              <a:t>     </a:t>
            </a:r>
            <a:r>
              <a:rPr lang="en-US" sz="2800" dirty="0" smtClean="0">
                <a:cs typeface="Arial" charset="0"/>
              </a:rPr>
              <a:t>R</a:t>
            </a:r>
            <a:r>
              <a:rPr lang="ru-RU" sz="2800" dirty="0" smtClean="0">
                <a:cs typeface="Arial" charset="0"/>
              </a:rPr>
              <a:t>                           </a:t>
            </a:r>
            <a:endParaRPr lang="ru-RU" sz="2800" dirty="0">
              <a:cs typeface="Arial" charset="0"/>
            </a:endParaRPr>
          </a:p>
          <a:p>
            <a:pPr marL="45720" indent="0">
              <a:buNone/>
            </a:pPr>
            <a:r>
              <a:rPr lang="ru-RU" sz="2800" dirty="0" smtClean="0"/>
              <a:t>                                        биполярный ион</a:t>
            </a:r>
            <a:endParaRPr lang="ru-RU" sz="28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491880" y="1214061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491880" y="1412776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5046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437112"/>
            <a:ext cx="7488832" cy="172819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/>
              <a:t>4) </a:t>
            </a:r>
            <a:r>
              <a:rPr lang="ru-RU" sz="3600" dirty="0"/>
              <a:t>Специфическое  - взаимодействие между </a:t>
            </a:r>
            <a:r>
              <a:rPr lang="ru-RU" sz="3600" dirty="0" smtClean="0"/>
              <a:t>собой</a:t>
            </a:r>
            <a:br>
              <a:rPr lang="ru-RU" sz="3600" dirty="0" smtClean="0"/>
            </a:br>
            <a:r>
              <a:rPr lang="ru-RU" sz="3600" dirty="0" smtClean="0"/>
              <a:t>(</a:t>
            </a:r>
            <a:r>
              <a:rPr lang="ru-RU" sz="3600" dirty="0">
                <a:solidFill>
                  <a:srgbClr val="800000"/>
                </a:solidFill>
              </a:rPr>
              <a:t>Реакция </a:t>
            </a:r>
            <a:r>
              <a:rPr lang="ru-RU" sz="3600" dirty="0" smtClean="0">
                <a:solidFill>
                  <a:srgbClr val="800000"/>
                </a:solidFill>
              </a:rPr>
              <a:t>поликонденсации)</a:t>
            </a:r>
            <a:r>
              <a:rPr lang="ru-RU" sz="3600" dirty="0">
                <a:solidFill>
                  <a:srgbClr val="800000"/>
                </a:solidFill>
              </a:rPr>
              <a:t/>
            </a:r>
            <a:br>
              <a:rPr lang="ru-RU" sz="3600" dirty="0">
                <a:solidFill>
                  <a:srgbClr val="800000"/>
                </a:solidFill>
              </a:rPr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424936" cy="347472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US" sz="3600" dirty="0" smtClean="0"/>
              <a:t>NH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–CH</a:t>
            </a:r>
            <a:r>
              <a:rPr lang="ru-RU" sz="3600" baseline="-25000" dirty="0" smtClean="0"/>
              <a:t>2</a:t>
            </a:r>
            <a:r>
              <a:rPr lang="en-US" sz="3600" dirty="0" smtClean="0"/>
              <a:t>–COOH</a:t>
            </a:r>
            <a:r>
              <a:rPr lang="ru-RU" sz="3600" dirty="0" smtClean="0"/>
              <a:t> </a:t>
            </a:r>
            <a:r>
              <a:rPr lang="ru-RU" sz="3600" dirty="0"/>
              <a:t>+ </a:t>
            </a:r>
            <a:r>
              <a:rPr lang="en-US" sz="3600" dirty="0" smtClean="0"/>
              <a:t>NH</a:t>
            </a:r>
            <a:r>
              <a:rPr lang="ru-RU" sz="2000" dirty="0" smtClean="0"/>
              <a:t>2</a:t>
            </a:r>
            <a:r>
              <a:rPr lang="en-US" sz="3600" dirty="0" smtClean="0"/>
              <a:t>–CH</a:t>
            </a:r>
            <a:r>
              <a:rPr lang="ru-RU" sz="3600" baseline="-25000" dirty="0" smtClean="0"/>
              <a:t>2</a:t>
            </a:r>
            <a:r>
              <a:rPr lang="en-US" sz="3600" dirty="0" smtClean="0"/>
              <a:t>–COOH</a:t>
            </a:r>
            <a:endParaRPr lang="ru-RU" sz="3600" dirty="0" smtClean="0"/>
          </a:p>
          <a:p>
            <a:pPr marL="45720" indent="0">
              <a:buNone/>
            </a:pPr>
            <a:r>
              <a:rPr lang="ru-RU" sz="4000" dirty="0" smtClean="0"/>
              <a:t>→ </a:t>
            </a:r>
            <a:r>
              <a:rPr lang="en-US" sz="4000" dirty="0" smtClean="0"/>
              <a:t>NH</a:t>
            </a:r>
            <a:r>
              <a:rPr lang="en-US" sz="4000" baseline="-25000" dirty="0" smtClean="0"/>
              <a:t>2</a:t>
            </a:r>
            <a:r>
              <a:rPr lang="en-US" sz="4000" dirty="0" smtClean="0"/>
              <a:t>–CH</a:t>
            </a:r>
            <a:r>
              <a:rPr lang="ru-RU" sz="4000" baseline="-25000" dirty="0" smtClean="0"/>
              <a:t>2</a:t>
            </a:r>
            <a:r>
              <a:rPr lang="en-US" sz="4000" dirty="0" smtClean="0"/>
              <a:t>–</a:t>
            </a:r>
            <a:r>
              <a:rPr lang="en-US" sz="4000" b="1" dirty="0" smtClean="0">
                <a:solidFill>
                  <a:srgbClr val="FF0000"/>
                </a:solidFill>
              </a:rPr>
              <a:t>CO</a:t>
            </a:r>
            <a:r>
              <a:rPr lang="ru-RU" sz="4000" b="1" dirty="0" smtClean="0">
                <a:solidFill>
                  <a:srgbClr val="FF0000"/>
                </a:solidFill>
              </a:rPr>
              <a:t>-</a:t>
            </a:r>
            <a:r>
              <a:rPr lang="en-US" sz="4000" b="1" dirty="0" smtClean="0">
                <a:solidFill>
                  <a:srgbClr val="FF0000"/>
                </a:solidFill>
              </a:rPr>
              <a:t>NH</a:t>
            </a:r>
            <a:r>
              <a:rPr lang="en-US" sz="4000" dirty="0" smtClean="0"/>
              <a:t>–CH</a:t>
            </a:r>
            <a:r>
              <a:rPr lang="ru-RU" sz="4000" baseline="-25000" dirty="0" smtClean="0"/>
              <a:t>2</a:t>
            </a:r>
            <a:r>
              <a:rPr lang="en-US" sz="4000" dirty="0" smtClean="0"/>
              <a:t>–COOH</a:t>
            </a:r>
            <a:r>
              <a:rPr lang="ru-RU" sz="4000" dirty="0" smtClean="0"/>
              <a:t>+Н</a:t>
            </a:r>
            <a:r>
              <a:rPr lang="ru-RU" sz="2000" dirty="0" smtClean="0"/>
              <a:t>2</a:t>
            </a:r>
            <a:r>
              <a:rPr lang="ru-RU" sz="4000" dirty="0" smtClean="0"/>
              <a:t>О</a:t>
            </a:r>
            <a:endParaRPr lang="ru-RU" sz="4000" dirty="0"/>
          </a:p>
          <a:p>
            <a:pPr marL="45720" indent="0">
              <a:buNone/>
            </a:pPr>
            <a:r>
              <a:rPr lang="ru-RU" dirty="0" smtClean="0"/>
              <a:t>                                                                                                            				пептидная                                                                                    				связь</a:t>
            </a:r>
            <a:endParaRPr lang="ru-RU" dirty="0"/>
          </a:p>
          <a:p>
            <a:pPr marL="45720" indent="0">
              <a:buNone/>
            </a:pPr>
            <a:r>
              <a:rPr lang="ru-RU" sz="5400" b="1" dirty="0">
                <a:solidFill>
                  <a:srgbClr val="800000"/>
                </a:solidFill>
                <a:cs typeface="Times New Roman" pitchFamily="18" charset="0"/>
              </a:rPr>
              <a:t>полипептид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123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7677472" cy="3474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cs typeface="Times New Roman" pitchFamily="18" charset="0"/>
              </a:rPr>
              <a:t>  </a:t>
            </a:r>
            <a:r>
              <a:rPr lang="en-US" sz="4400" b="1" dirty="0" smtClean="0">
                <a:cs typeface="Times New Roman" pitchFamily="18" charset="0"/>
              </a:rPr>
              <a:t>       </a:t>
            </a:r>
            <a:r>
              <a:rPr lang="ru-RU" sz="4400" b="1" dirty="0" smtClean="0"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O    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H</a:t>
            </a:r>
            <a:r>
              <a:rPr lang="ru-RU" sz="4400" b="1" dirty="0">
                <a:solidFill>
                  <a:srgbClr val="FF0000"/>
                </a:solidFill>
              </a:rPr>
              <a:t>           </a:t>
            </a:r>
            <a:r>
              <a:rPr lang="ru-RU" sz="4400" dirty="0">
                <a:solidFill>
                  <a:srgbClr val="FF0000"/>
                </a:solidFill>
              </a:rPr>
              <a:t> </a:t>
            </a:r>
            <a:endParaRPr lang="ru-RU" sz="4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  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       ║     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|</a:t>
            </a:r>
            <a:endParaRPr lang="ru-RU" sz="4400" b="1" dirty="0">
              <a:solidFill>
                <a:srgbClr val="FF0000"/>
              </a:solidFill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FF0000"/>
                </a:solidFill>
                <a:cs typeface="Times New Roman" pitchFamily="18" charset="0"/>
              </a:rPr>
              <a:t>  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       </a:t>
            </a:r>
            <a:r>
              <a:rPr lang="ru-RU" sz="4400" b="1" dirty="0" smtClean="0">
                <a:solidFill>
                  <a:srgbClr val="FF0000"/>
                </a:solidFill>
                <a:cs typeface="Times New Roman" pitchFamily="18" charset="0"/>
              </a:rPr>
              <a:t>-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C 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–  N –</a:t>
            </a:r>
            <a:r>
              <a:rPr lang="ru-RU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4400" b="1" dirty="0">
                <a:cs typeface="Times New Roman" pitchFamily="18" charset="0"/>
              </a:rPr>
              <a:t>  </a:t>
            </a:r>
            <a:endParaRPr lang="ru-RU" sz="4400" b="1" dirty="0" smtClean="0"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cs typeface="Times New Roman" pitchFamily="18" charset="0"/>
              </a:rPr>
              <a:t>пептидная связь</a:t>
            </a:r>
            <a:r>
              <a:rPr lang="ru-RU" sz="4400" b="1" dirty="0" smtClean="0">
                <a:solidFill>
                  <a:srgbClr val="FF0000"/>
                </a:solidFill>
                <a:cs typeface="Times New Roman" pitchFamily="18" charset="0"/>
              </a:rPr>
              <a:t>(-СО-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NH</a:t>
            </a:r>
            <a:r>
              <a:rPr lang="ru-RU" sz="4400" b="1" dirty="0" smtClean="0">
                <a:solidFill>
                  <a:srgbClr val="FF0000"/>
                </a:solidFill>
                <a:cs typeface="Times New Roman" pitchFamily="18" charset="0"/>
              </a:rPr>
              <a:t>-</a:t>
            </a:r>
            <a:r>
              <a:rPr lang="en-US" sz="4400" b="1" dirty="0" smtClean="0">
                <a:cs typeface="Times New Roman" pitchFamily="18" charset="0"/>
              </a:rPr>
              <a:t>)</a:t>
            </a:r>
            <a:endParaRPr lang="ru-RU" sz="4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374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372168"/>
            <a:ext cx="7766248" cy="2297192"/>
          </a:xfrm>
        </p:spPr>
        <p:txBody>
          <a:bodyPr/>
          <a:lstStyle/>
          <a:p>
            <a:pPr algn="l"/>
            <a:r>
              <a:rPr lang="ru-RU" sz="3200" u="sng" dirty="0"/>
              <a:t>Вывод:</a:t>
            </a:r>
            <a:r>
              <a:rPr lang="en-US" sz="3200" u="sng" dirty="0"/>
              <a:t/>
            </a:r>
            <a:br>
              <a:rPr lang="en-US" sz="3200" u="sng" dirty="0"/>
            </a:br>
            <a:r>
              <a:rPr lang="el-GR" sz="3200" dirty="0">
                <a:cs typeface="Arial" charset="0"/>
              </a:rPr>
              <a:t>α</a:t>
            </a:r>
            <a:r>
              <a:rPr lang="en-US" sz="3200" dirty="0">
                <a:cs typeface="Arial" charset="0"/>
              </a:rPr>
              <a:t>-</a:t>
            </a:r>
            <a:r>
              <a:rPr lang="ru-RU" sz="3200" dirty="0"/>
              <a:t>аминокислоты – элементарные частицы природных полимеров- белков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31520"/>
            <a:ext cx="8964488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3200" dirty="0">
                <a:latin typeface="Calibri"/>
              </a:rPr>
              <a:t>А</a:t>
            </a:r>
            <a:r>
              <a:rPr lang="ru-RU" sz="3200" dirty="0" smtClean="0">
                <a:latin typeface="Calibri"/>
              </a:rPr>
              <a:t>минокислота1+ Аминокислота2=</a:t>
            </a:r>
            <a:r>
              <a:rPr lang="ru-RU" sz="3200" dirty="0" err="1" smtClean="0">
                <a:latin typeface="Calibri"/>
              </a:rPr>
              <a:t>дипепидид</a:t>
            </a:r>
            <a:endParaRPr lang="ru-RU" sz="3200" dirty="0" smtClean="0">
              <a:latin typeface="Calibri"/>
            </a:endParaRPr>
          </a:p>
          <a:p>
            <a:pPr marL="45720" indent="0">
              <a:buNone/>
            </a:pPr>
            <a:endParaRPr lang="ru-RU" dirty="0">
              <a:latin typeface="Calibri"/>
            </a:endParaRPr>
          </a:p>
          <a:p>
            <a:pPr marL="45720" indent="0">
              <a:buNone/>
            </a:pPr>
            <a:r>
              <a:rPr lang="ru-RU" sz="2400" dirty="0" smtClean="0">
                <a:latin typeface="Calibri"/>
              </a:rPr>
              <a:t>Аминокислота1+Аминокислота2+Аминокислота3=</a:t>
            </a:r>
            <a:r>
              <a:rPr lang="ru-RU" sz="2400" dirty="0" err="1" smtClean="0">
                <a:latin typeface="Calibri"/>
              </a:rPr>
              <a:t>трипептид</a:t>
            </a:r>
            <a:r>
              <a:rPr lang="ru-RU" sz="2400" dirty="0" smtClean="0">
                <a:latin typeface="Calibri"/>
              </a:rPr>
              <a:t>…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2884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86514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План </a:t>
            </a:r>
            <a:r>
              <a:rPr lang="ru-RU" sz="48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характеристики:</a:t>
            </a:r>
            <a:br>
              <a:rPr lang="ru-RU" sz="48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Определение класса</a:t>
            </a:r>
          </a:p>
          <a:p>
            <a:r>
              <a:rPr lang="ru-RU" sz="3200" dirty="0"/>
              <a:t> Классификация</a:t>
            </a:r>
          </a:p>
          <a:p>
            <a:r>
              <a:rPr lang="ru-RU" sz="3200" dirty="0"/>
              <a:t> Изомерия</a:t>
            </a:r>
          </a:p>
          <a:p>
            <a:r>
              <a:rPr lang="ru-RU" sz="3200" dirty="0"/>
              <a:t> Свойства</a:t>
            </a:r>
          </a:p>
          <a:p>
            <a:r>
              <a:rPr lang="ru-RU" sz="3200" dirty="0"/>
              <a:t> Получение</a:t>
            </a:r>
          </a:p>
          <a:p>
            <a:r>
              <a:rPr lang="ru-RU" sz="3200" dirty="0"/>
              <a:t> Применение </a:t>
            </a:r>
          </a:p>
        </p:txBody>
      </p:sp>
    </p:spTree>
    <p:extLst>
      <p:ext uri="{BB962C8B-B14F-4D97-AF65-F5344CB8AC3E}">
        <p14:creationId xmlns:p14="http://schemas.microsoft.com/office/powerpoint/2010/main" xmlns="" val="228512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908050"/>
            <a:ext cx="3168650" cy="1317625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лабораторный </a:t>
            </a:r>
            <a:r>
              <a:rPr lang="ru-RU" sz="3800" dirty="0" smtClean="0"/>
              <a:t>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844675"/>
            <a:ext cx="6552976" cy="4525963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уксусная кислота </a:t>
            </a:r>
            <a:r>
              <a:rPr lang="ru-RU" sz="2400" dirty="0" smtClean="0">
                <a:cs typeface="Arial" charset="0"/>
              </a:rPr>
              <a:t>→хлоруксусная </a:t>
            </a:r>
            <a:r>
              <a:rPr lang="ru-RU" sz="2400" dirty="0" err="1" smtClean="0">
                <a:cs typeface="Arial" charset="0"/>
              </a:rPr>
              <a:t>кислота→аминоуксусная</a:t>
            </a:r>
            <a:r>
              <a:rPr lang="ru-RU" sz="2400" dirty="0" smtClean="0">
                <a:cs typeface="Arial" charset="0"/>
              </a:rPr>
              <a:t> кислота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cs typeface="Arial" charset="0"/>
              </a:rPr>
              <a:t>СН</a:t>
            </a:r>
            <a:r>
              <a:rPr lang="ru-RU" sz="2400" baseline="-25000" dirty="0" smtClean="0">
                <a:cs typeface="Arial" charset="0"/>
              </a:rPr>
              <a:t>3</a:t>
            </a:r>
            <a:r>
              <a:rPr lang="ru-RU" sz="2400" dirty="0" smtClean="0">
                <a:cs typeface="Arial" charset="0"/>
              </a:rPr>
              <a:t>-СООН + С</a:t>
            </a:r>
            <a:r>
              <a:rPr lang="en-US" sz="2400" dirty="0" smtClean="0">
                <a:cs typeface="Arial" charset="0"/>
              </a:rPr>
              <a:t>l</a:t>
            </a:r>
            <a:r>
              <a:rPr lang="ru-RU" sz="2400" baseline="-25000" dirty="0" smtClean="0">
                <a:cs typeface="Arial" charset="0"/>
              </a:rPr>
              <a:t>2</a:t>
            </a:r>
            <a:r>
              <a:rPr lang="ru-RU" sz="2400" baseline="30000" dirty="0" smtClean="0">
                <a:cs typeface="Arial" charset="0"/>
              </a:rPr>
              <a:t> </a:t>
            </a:r>
            <a:r>
              <a:rPr lang="ru-RU" sz="2400" dirty="0" smtClean="0">
                <a:cs typeface="Arial" charset="0"/>
              </a:rPr>
              <a:t>→ СН</a:t>
            </a:r>
            <a:r>
              <a:rPr lang="ru-RU" sz="2400" baseline="-25000" dirty="0" smtClean="0">
                <a:cs typeface="Arial" charset="0"/>
              </a:rPr>
              <a:t>2</a:t>
            </a:r>
            <a:r>
              <a:rPr lang="ru-RU" sz="2400" dirty="0" smtClean="0">
                <a:cs typeface="Arial" charset="0"/>
              </a:rPr>
              <a:t>-СООН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cs typeface="Arial" charset="0"/>
              </a:rPr>
              <a:t>                                     </a:t>
            </a:r>
            <a:r>
              <a:rPr lang="en-US" sz="2400" dirty="0" smtClean="0">
                <a:cs typeface="Arial" charset="0"/>
              </a:rPr>
              <a:t>|</a:t>
            </a:r>
            <a:r>
              <a:rPr lang="ru-RU" sz="2400" dirty="0" smtClean="0">
                <a:cs typeface="Arial" charset="0"/>
              </a:rPr>
              <a:t>   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charset="0"/>
              </a:rPr>
              <a:t>				  </a:t>
            </a:r>
            <a:r>
              <a:rPr lang="ru-RU" sz="2400" dirty="0" smtClean="0">
                <a:cs typeface="Arial" charset="0"/>
              </a:rPr>
              <a:t>   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Cl</a:t>
            </a:r>
            <a:endParaRPr lang="en-US" sz="2400" dirty="0" smtClean="0"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cs typeface="Arial" charset="0"/>
              </a:rPr>
              <a:t>СН</a:t>
            </a:r>
            <a:r>
              <a:rPr lang="ru-RU" sz="2400" baseline="-25000" dirty="0" smtClean="0">
                <a:cs typeface="Arial" charset="0"/>
              </a:rPr>
              <a:t>2</a:t>
            </a:r>
            <a:r>
              <a:rPr lang="ru-RU" sz="2400" dirty="0" smtClean="0">
                <a:cs typeface="Arial" charset="0"/>
              </a:rPr>
              <a:t>-СООН + </a:t>
            </a:r>
            <a:r>
              <a:rPr lang="ru-RU" sz="2400" dirty="0" smtClean="0"/>
              <a:t> </a:t>
            </a:r>
            <a:r>
              <a:rPr lang="en-US" sz="2400" dirty="0" smtClean="0"/>
              <a:t>NH</a:t>
            </a:r>
            <a:r>
              <a:rPr lang="ru-RU" sz="2400" baseline="-25000" dirty="0" smtClean="0"/>
              <a:t>3</a:t>
            </a:r>
            <a:r>
              <a:rPr lang="en-US" sz="2400" dirty="0" smtClean="0"/>
              <a:t> </a:t>
            </a:r>
            <a:r>
              <a:rPr lang="en-US" sz="2400" dirty="0" smtClean="0">
                <a:cs typeface="Arial" charset="0"/>
              </a:rPr>
              <a:t>→</a:t>
            </a:r>
            <a:r>
              <a:rPr lang="ru-RU" sz="2400" dirty="0" smtClean="0">
                <a:cs typeface="Arial" charset="0"/>
              </a:rPr>
              <a:t> СН</a:t>
            </a:r>
            <a:r>
              <a:rPr lang="ru-RU" sz="2400" baseline="-25000" dirty="0" smtClean="0">
                <a:cs typeface="Arial" charset="0"/>
              </a:rPr>
              <a:t>2</a:t>
            </a:r>
            <a:r>
              <a:rPr lang="ru-RU" sz="2400" dirty="0" smtClean="0">
                <a:cs typeface="Arial" charset="0"/>
              </a:rPr>
              <a:t>-СООН +</a:t>
            </a:r>
            <a:r>
              <a:rPr lang="en-US" sz="2400" dirty="0" smtClean="0">
                <a:cs typeface="Arial" charset="0"/>
              </a:rPr>
              <a:t>HCI</a:t>
            </a:r>
            <a:endParaRPr lang="ru-RU" sz="2400" dirty="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cs typeface="Arial" charset="0"/>
              </a:rPr>
              <a:t>    </a:t>
            </a:r>
            <a:r>
              <a:rPr lang="en-US" sz="2400" dirty="0" smtClean="0">
                <a:cs typeface="Arial" charset="0"/>
              </a:rPr>
              <a:t>|</a:t>
            </a:r>
            <a:r>
              <a:rPr lang="ru-RU" sz="2400" dirty="0" smtClean="0">
                <a:cs typeface="Arial" charset="0"/>
              </a:rPr>
              <a:t>                                    </a:t>
            </a:r>
            <a:r>
              <a:rPr lang="en-US" sz="2400" dirty="0" smtClean="0">
                <a:cs typeface="Arial" charset="0"/>
              </a:rPr>
              <a:t>|</a:t>
            </a:r>
            <a:r>
              <a:rPr lang="ru-RU" sz="2400" dirty="0" smtClean="0">
                <a:cs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cs typeface="Arial" charset="0"/>
              </a:rPr>
              <a:t>   С</a:t>
            </a:r>
            <a:r>
              <a:rPr lang="en-US" sz="2400" dirty="0" smtClean="0">
                <a:cs typeface="Arial" charset="0"/>
              </a:rPr>
              <a:t>l</a:t>
            </a:r>
            <a:r>
              <a:rPr lang="ru-RU" sz="2400" dirty="0" smtClean="0">
                <a:cs typeface="Arial" charset="0"/>
              </a:rPr>
              <a:t>                                  </a:t>
            </a:r>
            <a:r>
              <a:rPr lang="en-US" sz="2400" dirty="0" smtClean="0"/>
              <a:t>NH</a:t>
            </a:r>
            <a:r>
              <a:rPr lang="en-US" sz="2400" baseline="-25000" dirty="0" smtClean="0"/>
              <a:t>2</a:t>
            </a:r>
            <a:r>
              <a:rPr lang="ru-RU" sz="2400" dirty="0" smtClean="0">
                <a:cs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dirty="0" smtClean="0"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400" dirty="0" smtClean="0">
              <a:cs typeface="Arial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059112" y="304800"/>
            <a:ext cx="3889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способы получения</a:t>
            </a:r>
            <a:r>
              <a:rPr lang="ru-RU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H="1">
            <a:off x="2987675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5148263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2268538" y="1557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7524328" y="1557338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092950" y="2060575"/>
            <a:ext cx="1366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dirty="0"/>
              <a:t>гидролиз белков</a:t>
            </a:r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5003800" y="974725"/>
            <a:ext cx="35401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800" dirty="0">
                <a:solidFill>
                  <a:schemeClr val="tx2"/>
                </a:solidFill>
                <a:latin typeface="Garamond" pitchFamily="18" charset="0"/>
              </a:rPr>
              <a:t>промышленный:</a:t>
            </a:r>
          </a:p>
        </p:txBody>
      </p:sp>
    </p:spTree>
    <p:extLst>
      <p:ext uri="{BB962C8B-B14F-4D97-AF65-F5344CB8AC3E}">
        <p14:creationId xmlns:p14="http://schemas.microsoft.com/office/powerpoint/2010/main" xmlns="" val="5915968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  <p:bldP spid="9225" grpId="0"/>
      <p:bldP spid="92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28600"/>
            <a:ext cx="8610600" cy="5791994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800" b="1" i="1" dirty="0" smtClean="0"/>
              <a:t>1806г. Луи </a:t>
            </a:r>
            <a:r>
              <a:rPr lang="ru-RU" sz="2800" b="1" i="1" dirty="0" err="1" smtClean="0"/>
              <a:t>Воклен</a:t>
            </a:r>
            <a:r>
              <a:rPr lang="ru-RU" sz="2800" b="1" i="1" dirty="0" smtClean="0"/>
              <a:t> и Пьер </a:t>
            </a:r>
            <a:r>
              <a:rPr lang="ru-RU" sz="2800" b="1" i="1" dirty="0" err="1" smtClean="0"/>
              <a:t>Робике</a:t>
            </a:r>
            <a:endParaRPr lang="ru-RU" sz="2800" b="1" i="1" dirty="0" smtClean="0"/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800" b="1" dirty="0" smtClean="0"/>
              <a:t>Сок спаржи        выделили белое кристаллическое вещество – аспарагин (первая аминокислота, выделенная химиками из природных объектов)</a:t>
            </a:r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endParaRPr lang="ru-RU" sz="2800" b="1" dirty="0" smtClean="0"/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800" b="1" i="1" dirty="0" smtClean="0"/>
              <a:t>1848г. Рафаэль </a:t>
            </a:r>
            <a:r>
              <a:rPr lang="ru-RU" sz="2800" b="1" i="1" dirty="0" err="1" smtClean="0"/>
              <a:t>Пириа</a:t>
            </a:r>
            <a:endParaRPr lang="ru-RU" sz="2800" b="1" i="1" dirty="0" smtClean="0"/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800" b="1" dirty="0" smtClean="0"/>
              <a:t>Гидролиз аспарагина      аспарагиновая кислота</a:t>
            </a:r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400" b="1" dirty="0" smtClean="0">
                <a:cs typeface="Times New Roman" pitchFamily="18" charset="0"/>
              </a:rPr>
              <a:t>		НО-С-СН</a:t>
            </a:r>
            <a:r>
              <a:rPr lang="ru-RU" sz="2400" b="1" baseline="-30000" dirty="0" smtClean="0">
                <a:cs typeface="Times New Roman" pitchFamily="18" charset="0"/>
              </a:rPr>
              <a:t>2</a:t>
            </a:r>
            <a:r>
              <a:rPr lang="ru-RU" sz="2400" b="1" dirty="0" smtClean="0">
                <a:cs typeface="Times New Roman" pitchFamily="18" charset="0"/>
              </a:rPr>
              <a:t>-СН-СООН</a:t>
            </a:r>
            <a:r>
              <a:rPr lang="ru-RU" sz="2400" b="1" dirty="0" smtClean="0"/>
              <a:t> </a:t>
            </a:r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400" b="1" dirty="0" smtClean="0"/>
              <a:t>       		     </a:t>
            </a:r>
            <a:r>
              <a:rPr lang="en-US" sz="2400" b="1" dirty="0" smtClean="0">
                <a:cs typeface="Times New Roman" pitchFamily="18" charset="0"/>
              </a:rPr>
              <a:t>║</a:t>
            </a:r>
            <a:r>
              <a:rPr lang="ru-RU" sz="2400" b="1" dirty="0" smtClean="0">
                <a:solidFill>
                  <a:schemeClr val="tx2"/>
                </a:solidFill>
              </a:rPr>
              <a:t>         </a:t>
            </a:r>
            <a:r>
              <a:rPr lang="de-DE" sz="2400" b="1" dirty="0" smtClean="0">
                <a:solidFill>
                  <a:schemeClr val="tx2"/>
                </a:solidFill>
                <a:cs typeface="Times New Roman" pitchFamily="18" charset="0"/>
              </a:rPr>
              <a:t>|</a:t>
            </a:r>
            <a:r>
              <a:rPr lang="en-US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endParaRPr lang="ru-RU" sz="2400" b="1" dirty="0" smtClean="0"/>
          </a:p>
          <a:p>
            <a:pPr marL="0" indent="0" eaLnBrk="1" hangingPunct="1">
              <a:buFontTx/>
              <a:buNone/>
              <a:tabLst>
                <a:tab pos="2768600" algn="l"/>
              </a:tabLst>
            </a:pPr>
            <a:r>
              <a:rPr lang="ru-RU" sz="2400" b="1" dirty="0" smtClean="0"/>
              <a:t>                                             </a:t>
            </a:r>
            <a:r>
              <a:rPr lang="ru-RU" sz="2400" b="1" dirty="0" smtClean="0">
                <a:cs typeface="Times New Roman" pitchFamily="18" charset="0"/>
              </a:rPr>
              <a:t>О</a:t>
            </a:r>
            <a:r>
              <a:rPr lang="ru-RU" sz="2400" b="1" dirty="0" smtClean="0"/>
              <a:t>        </a:t>
            </a:r>
            <a:r>
              <a:rPr lang="en-US" sz="2400" b="1" dirty="0" smtClean="0">
                <a:solidFill>
                  <a:schemeClr val="tx2"/>
                </a:solidFill>
                <a:cs typeface="Times New Roman" pitchFamily="18" charset="0"/>
              </a:rPr>
              <a:t>NH</a:t>
            </a:r>
            <a:r>
              <a:rPr lang="ru-RU" sz="2400" b="1" baseline="-30000" dirty="0" smtClean="0">
                <a:solidFill>
                  <a:schemeClr val="tx2"/>
                </a:solidFill>
                <a:cs typeface="Times New Roman" pitchFamily="18" charset="0"/>
              </a:rPr>
              <a:t>2 </a:t>
            </a:r>
            <a:endParaRPr lang="ru-RU" sz="4000" b="1" baseline="-30000" dirty="0" smtClean="0">
              <a:solidFill>
                <a:schemeClr val="tx2"/>
              </a:solidFill>
            </a:endParaRPr>
          </a:p>
        </p:txBody>
      </p:sp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2438400" y="1066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038600" y="3962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28600" y="3048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>
            <a:off x="228600" y="22098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 flipH="1">
            <a:off x="228600" y="32004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>
            <a:off x="228600" y="3200400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6" name="Line 11"/>
          <p:cNvSpPr>
            <a:spLocks noChangeShapeType="1"/>
          </p:cNvSpPr>
          <p:nvPr/>
        </p:nvSpPr>
        <p:spPr bwMode="auto">
          <a:xfrm>
            <a:off x="3962400" y="3200400"/>
            <a:ext cx="4800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227" name="Picture 13" descr="8485584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3495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4" descr="8177556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868" y="5516563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3388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173538" y="188913"/>
            <a:ext cx="497046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2400" dirty="0"/>
              <a:t>В живых </a:t>
            </a:r>
            <a:r>
              <a:rPr lang="ru-RU" sz="2400" dirty="0" smtClean="0"/>
              <a:t>организмах: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2400" dirty="0" smtClean="0"/>
              <a:t>Природные </a:t>
            </a:r>
            <a:r>
              <a:rPr lang="ru-RU" sz="2400" dirty="0"/>
              <a:t>аминокислоты (около </a:t>
            </a:r>
            <a:r>
              <a:rPr lang="ru-RU" sz="2400" dirty="0" smtClean="0"/>
              <a:t>150)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2400" dirty="0" err="1" smtClean="0"/>
              <a:t>Протеиногенные</a:t>
            </a:r>
            <a:r>
              <a:rPr lang="ru-RU" sz="2400" dirty="0" smtClean="0"/>
              <a:t> </a:t>
            </a:r>
            <a:r>
              <a:rPr lang="ru-RU" sz="2400" dirty="0"/>
              <a:t>аминокислоты (около 20) в белках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ru-RU" sz="2400" dirty="0"/>
          </a:p>
        </p:txBody>
      </p:sp>
      <p:sp>
        <p:nvSpPr>
          <p:cNvPr id="10243" name="Rectangle 9"/>
          <p:cNvSpPr>
            <a:spLocks noChangeArrowheads="1"/>
          </p:cNvSpPr>
          <p:nvPr/>
        </p:nvSpPr>
        <p:spPr bwMode="auto">
          <a:xfrm>
            <a:off x="179388" y="3789363"/>
            <a:ext cx="46799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dirty="0"/>
              <a:t>Незаменимые: </a:t>
            </a:r>
            <a:endParaRPr lang="en-US" sz="2400" dirty="0"/>
          </a:p>
          <a:p>
            <a:r>
              <a:rPr lang="ru-RU" sz="2400" dirty="0" err="1"/>
              <a:t>валин</a:t>
            </a:r>
            <a:r>
              <a:rPr lang="ru-RU" sz="2400" dirty="0"/>
              <a:t>, лейцин, лизин, </a:t>
            </a:r>
            <a:r>
              <a:rPr lang="ru-RU" sz="2400" dirty="0" err="1"/>
              <a:t>треонин</a:t>
            </a:r>
            <a:r>
              <a:rPr lang="ru-RU" sz="2400" dirty="0"/>
              <a:t>, цистеин и др.</a:t>
            </a:r>
          </a:p>
          <a:p>
            <a:pPr>
              <a:buFontTx/>
              <a:buChar char="•"/>
            </a:pPr>
            <a:r>
              <a:rPr lang="ru-RU" sz="2400" dirty="0"/>
              <a:t>Антибиотики (пенициллин)</a:t>
            </a:r>
          </a:p>
          <a:p>
            <a:pPr>
              <a:buFontTx/>
              <a:buChar char="•"/>
            </a:pPr>
            <a:r>
              <a:rPr lang="ru-RU" sz="2400" dirty="0"/>
              <a:t>Полиамидные смолы (капрон, нейлон)</a:t>
            </a:r>
          </a:p>
          <a:p>
            <a:pPr>
              <a:buFontTx/>
              <a:buChar char="•"/>
            </a:pPr>
            <a:r>
              <a:rPr lang="ru-RU" sz="2400" dirty="0"/>
              <a:t>*Добавка к корму </a:t>
            </a:r>
          </a:p>
        </p:txBody>
      </p:sp>
      <p:pic>
        <p:nvPicPr>
          <p:cNvPr id="10244" name="Picture 10" descr="бел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3565525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1" descr="коммен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565400"/>
            <a:ext cx="36004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2" descr="блюд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852738"/>
            <a:ext cx="4121150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1596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28600"/>
            <a:ext cx="8610600" cy="64008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 dirty="0" smtClean="0"/>
              <a:t>1909г. К. </a:t>
            </a:r>
            <a:r>
              <a:rPr lang="ru-RU" b="1" i="1" dirty="0" err="1" smtClean="0"/>
              <a:t>Икеда</a:t>
            </a:r>
            <a:r>
              <a:rPr lang="ru-RU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ru-RU" sz="2800" b="1" dirty="0" smtClean="0"/>
              <a:t>Сушеные водоросли – усиливают аромат и вкус пищи – пищевые добавки.</a:t>
            </a:r>
          </a:p>
          <a:p>
            <a:pPr marL="0" indent="0" eaLnBrk="1" hangingPunct="1">
              <a:buFontTx/>
              <a:buNone/>
            </a:pPr>
            <a:r>
              <a:rPr lang="ru-RU" sz="2800" b="1" dirty="0" smtClean="0"/>
              <a:t>Е 621, Е 620, Е 622-625</a:t>
            </a:r>
          </a:p>
          <a:p>
            <a:pPr marL="0" indent="0" eaLnBrk="1" hangingPunct="1">
              <a:buFontTx/>
              <a:buNone/>
            </a:pPr>
            <a:endParaRPr lang="ru-RU" sz="2800" b="1" dirty="0" smtClean="0"/>
          </a:p>
          <a:p>
            <a:pPr marL="0" indent="0" eaLnBrk="1" hangingPunct="1"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</a:rPr>
              <a:t>Назвать кислоту, записать уравнения реакций взаимодействия данной аминокислоты с кислотой, основанием, спиртом</a:t>
            </a:r>
          </a:p>
          <a:p>
            <a:pPr marL="0" indent="0" eaLnBrk="1" hangingPunct="1"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 СН</a:t>
            </a:r>
            <a:r>
              <a:rPr lang="ru-RU" sz="2800" b="1" baseline="-30000" dirty="0" smtClean="0">
                <a:solidFill>
                  <a:srgbClr val="800000"/>
                </a:solidFill>
                <a:cs typeface="Times New Roman" pitchFamily="18" charset="0"/>
              </a:rPr>
              <a:t>3 </a:t>
            </a: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– СН - СООН </a:t>
            </a:r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800000"/>
                </a:solidFill>
              </a:rPr>
              <a:t>  </a:t>
            </a:r>
          </a:p>
          <a:p>
            <a:pPr marL="0" indent="0" eaLnBrk="1" hangingPunct="1"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             |</a:t>
            </a:r>
          </a:p>
          <a:p>
            <a:pPr marL="0" indent="0" eaLnBrk="1" hangingPunct="1"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             </a:t>
            </a:r>
            <a:r>
              <a:rPr lang="en-US" sz="2800" b="1" dirty="0" smtClean="0">
                <a:solidFill>
                  <a:srgbClr val="800000"/>
                </a:solidFill>
                <a:cs typeface="Times New Roman" pitchFamily="18" charset="0"/>
              </a:rPr>
              <a:t>NH</a:t>
            </a:r>
            <a:r>
              <a:rPr lang="ru-RU" sz="2800" b="1" baseline="-30000" dirty="0" smtClean="0">
                <a:solidFill>
                  <a:srgbClr val="800000"/>
                </a:solidFill>
                <a:cs typeface="Times New Roman" pitchFamily="18" charset="0"/>
              </a:rPr>
              <a:t>2</a:t>
            </a:r>
            <a:endParaRPr lang="ru-RU" sz="2800" b="1" dirty="0" smtClean="0">
              <a:solidFill>
                <a:srgbClr val="800000"/>
              </a:solidFill>
              <a:cs typeface="Times New Roman" pitchFamily="18" charset="0"/>
            </a:endParaRPr>
          </a:p>
          <a:p>
            <a:pPr marL="0" indent="0" eaLnBrk="1" hangingPunct="1"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en-US" sz="2800" b="1" dirty="0" smtClean="0">
                <a:solidFill>
                  <a:srgbClr val="800000"/>
                </a:solidFill>
                <a:cs typeface="Times New Roman" pitchFamily="18" charset="0"/>
              </a:rPr>
              <a:t>NH</a:t>
            </a:r>
            <a:r>
              <a:rPr lang="ru-RU" sz="2800" b="1" baseline="-30000" dirty="0" smtClean="0">
                <a:solidFill>
                  <a:srgbClr val="800000"/>
                </a:solidFill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 – С</a:t>
            </a:r>
            <a:r>
              <a:rPr lang="ru-RU" sz="2800" b="1" baseline="-30000" dirty="0" smtClean="0">
                <a:solidFill>
                  <a:srgbClr val="800000"/>
                </a:solidFill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Н</a:t>
            </a:r>
            <a:r>
              <a:rPr lang="ru-RU" sz="2800" b="1" baseline="-30000" dirty="0" smtClean="0">
                <a:solidFill>
                  <a:srgbClr val="800000"/>
                </a:solidFill>
                <a:cs typeface="Times New Roman" pitchFamily="18" charset="0"/>
              </a:rPr>
              <a:t>4</a:t>
            </a:r>
            <a:r>
              <a:rPr lang="ru-RU" sz="2800" b="1" dirty="0" smtClean="0">
                <a:solidFill>
                  <a:srgbClr val="800000"/>
                </a:solidFill>
                <a:cs typeface="Times New Roman" pitchFamily="18" charset="0"/>
              </a:rPr>
              <a:t> -  СООН</a:t>
            </a:r>
            <a:r>
              <a:rPr lang="ru-RU" sz="2800" b="1" dirty="0" smtClean="0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6172200" y="601980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>
                <a:cs typeface="Times New Roman" pitchFamily="18" charset="0"/>
              </a:rPr>
              <a:t>(аланин)</a:t>
            </a:r>
          </a:p>
        </p:txBody>
      </p:sp>
      <p:sp>
        <p:nvSpPr>
          <p:cNvPr id="10244" name="Line 5"/>
          <p:cNvSpPr>
            <a:spLocks noChangeShapeType="1"/>
          </p:cNvSpPr>
          <p:nvPr/>
        </p:nvSpPr>
        <p:spPr bwMode="auto">
          <a:xfrm flipH="1">
            <a:off x="304800" y="404813"/>
            <a:ext cx="19050" cy="1957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auto">
          <a:xfrm flipV="1">
            <a:off x="304800" y="2057400"/>
            <a:ext cx="800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 flipV="1">
            <a:off x="323850" y="381000"/>
            <a:ext cx="5619750" cy="2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V="1">
            <a:off x="8305800" y="692150"/>
            <a:ext cx="298450" cy="136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8" name="Line 9"/>
          <p:cNvSpPr>
            <a:spLocks noChangeShapeType="1"/>
          </p:cNvSpPr>
          <p:nvPr/>
        </p:nvSpPr>
        <p:spPr bwMode="auto">
          <a:xfrm>
            <a:off x="5943600" y="381000"/>
            <a:ext cx="2667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49" name="Picture 10" descr="три ученика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933825"/>
            <a:ext cx="223361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283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>
                <a:solidFill>
                  <a:srgbClr val="6600FF"/>
                </a:solidFill>
              </a:rPr>
              <a:t>    Белки     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196975"/>
            <a:ext cx="8229600" cy="53276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/>
          </a:p>
          <a:p>
            <a:pPr>
              <a:lnSpc>
                <a:spcPct val="80000"/>
              </a:lnSpc>
            </a:pPr>
            <a:r>
              <a:rPr lang="ru-RU" sz="2000" b="1"/>
              <a:t>Жизнь – это форма существования белковых тел</a:t>
            </a:r>
            <a:r>
              <a:rPr lang="ru-RU" sz="2000"/>
              <a:t>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/>
              <a:t>  </a:t>
            </a:r>
          </a:p>
          <a:p>
            <a:pPr>
              <a:lnSpc>
                <a:spcPct val="80000"/>
              </a:lnSpc>
            </a:pPr>
            <a:r>
              <a:rPr lang="ru-RU" sz="2000"/>
              <a:t>Белок – это мышцы, соединительные ткани (сухожилия, связки, хрящи).</a:t>
            </a:r>
          </a:p>
          <a:p>
            <a:pPr>
              <a:lnSpc>
                <a:spcPct val="80000"/>
              </a:lnSpc>
            </a:pPr>
            <a:r>
              <a:rPr lang="ru-RU" sz="2000"/>
              <a:t> Белковые молекулы включены в состав костной ткани. </a:t>
            </a:r>
          </a:p>
          <a:p>
            <a:pPr>
              <a:lnSpc>
                <a:spcPct val="80000"/>
              </a:lnSpc>
            </a:pPr>
            <a:r>
              <a:rPr lang="ru-RU" sz="2000"/>
              <a:t>Из особых форм белка сотканы  волосы, ногти, зубы, кожный покров. </a:t>
            </a:r>
          </a:p>
          <a:p>
            <a:pPr>
              <a:lnSpc>
                <a:spcPct val="80000"/>
              </a:lnSpc>
            </a:pPr>
            <a:r>
              <a:rPr lang="ru-RU" sz="2000"/>
              <a:t>Из белковых молекул образуются отдельные очень важные гормоны, от которых зависит здоровье.</a:t>
            </a:r>
          </a:p>
          <a:p>
            <a:pPr>
              <a:lnSpc>
                <a:spcPct val="80000"/>
              </a:lnSpc>
            </a:pPr>
            <a:r>
              <a:rPr lang="ru-RU" sz="2000"/>
              <a:t>Большинство ферментов также включают белковые фрагменты, а от ферментов зависит качество и интенсивность происходящих в организме физиологических и биохимических процессов.</a:t>
            </a:r>
          </a:p>
          <a:p>
            <a:pPr>
              <a:lnSpc>
                <a:spcPct val="80000"/>
              </a:lnSpc>
            </a:pPr>
            <a:r>
              <a:rPr lang="ru-RU" sz="2000"/>
              <a:t>Содержание белков в различных тканях человека неодинаково. Так, мышцы содержат до 80% белка, селезенка, кровь, легкие – 72%, кожа – 63%, печень – 57%, мозг – 15%, жировая ткань, костная и ткань зубов – 14–28%.</a:t>
            </a:r>
            <a:br>
              <a:rPr lang="ru-RU" sz="2000"/>
            </a:br>
            <a:r>
              <a:rPr lang="ru-RU" sz="1800"/>
              <a:t/>
            </a:r>
            <a:br>
              <a:rPr lang="ru-RU" sz="1800"/>
            </a:br>
            <a:endParaRPr lang="ru-RU" sz="1800"/>
          </a:p>
        </p:txBody>
      </p:sp>
      <p:pic>
        <p:nvPicPr>
          <p:cNvPr id="40964" name="Picture 4" descr="J01878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60350"/>
            <a:ext cx="1803400" cy="141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020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036496" cy="442567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Белки</a:t>
            </a:r>
            <a:r>
              <a:rPr lang="ru-RU" sz="3200" b="1" dirty="0"/>
              <a:t> – это </a:t>
            </a:r>
            <a:r>
              <a:rPr lang="ru-RU" sz="3200" b="1" dirty="0" smtClean="0"/>
              <a:t>высокомолекулярные органические</a:t>
            </a:r>
            <a:r>
              <a:rPr lang="ru-RU" sz="3200" b="1" dirty="0"/>
              <a:t> </a:t>
            </a:r>
            <a:r>
              <a:rPr lang="ru-RU" sz="3200" b="1" dirty="0" err="1" smtClean="0"/>
              <a:t>соединения,представляющиесобой</a:t>
            </a:r>
            <a:r>
              <a:rPr lang="ru-RU" sz="3200" b="1" dirty="0"/>
              <a:t> биополимер, состоящий из </a:t>
            </a:r>
            <a:r>
              <a:rPr lang="ru-RU" sz="3200" b="1" dirty="0" smtClean="0"/>
              <a:t>мономе </a:t>
            </a:r>
            <a:r>
              <a:rPr lang="ru-RU" sz="3200" b="1" dirty="0" err="1" smtClean="0"/>
              <a:t>ров,которыми</a:t>
            </a:r>
            <a:r>
              <a:rPr lang="ru-RU" sz="3200" b="1" dirty="0"/>
              <a:t> являются </a:t>
            </a:r>
            <a:r>
              <a:rPr lang="ru-RU" sz="3200" b="1" dirty="0" smtClean="0"/>
              <a:t>аминокислоты соединенные</a:t>
            </a:r>
            <a:r>
              <a:rPr lang="ru-RU" sz="3200" b="1" dirty="0"/>
              <a:t> пептидной связью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18305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765175"/>
            <a:ext cx="8229600" cy="55435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               </a:t>
            </a:r>
            <a:r>
              <a:rPr lang="ru-RU" sz="2400">
                <a:solidFill>
                  <a:srgbClr val="FF0066"/>
                </a:solidFill>
              </a:rPr>
              <a:t>В состав белков входят: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rgbClr val="FF0066"/>
                </a:solidFill>
              </a:rPr>
              <a:t>       Гемоглобин</a:t>
            </a:r>
            <a:r>
              <a:rPr lang="ru-RU" sz="2400"/>
              <a:t> - С</a:t>
            </a:r>
            <a:r>
              <a:rPr lang="ru-RU" sz="1600"/>
              <a:t>3032</a:t>
            </a:r>
            <a:r>
              <a:rPr lang="en-US" sz="2400"/>
              <a:t>H</a:t>
            </a:r>
            <a:r>
              <a:rPr lang="en-US" sz="1600"/>
              <a:t>4816</a:t>
            </a:r>
            <a:r>
              <a:rPr lang="en-US" sz="2400"/>
              <a:t>O</a:t>
            </a:r>
            <a:r>
              <a:rPr lang="en-US" sz="1600"/>
              <a:t>872</a:t>
            </a:r>
            <a:r>
              <a:rPr lang="en-US" sz="2400"/>
              <a:t>N</a:t>
            </a:r>
            <a:r>
              <a:rPr lang="en-US" sz="1600"/>
              <a:t>780</a:t>
            </a:r>
            <a:r>
              <a:rPr lang="en-US" sz="2400"/>
              <a:t>S</a:t>
            </a:r>
            <a:r>
              <a:rPr lang="en-US" sz="1600"/>
              <a:t>8</a:t>
            </a:r>
            <a:r>
              <a:rPr lang="en-US" sz="2400"/>
              <a:t>Fe</a:t>
            </a:r>
            <a:r>
              <a:rPr lang="en-US" sz="1600"/>
              <a:t>4</a:t>
            </a: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</a:t>
            </a:r>
            <a:r>
              <a:rPr lang="ru-RU" sz="2800" i="1"/>
              <a:t>Mr</a:t>
            </a:r>
            <a:r>
              <a:rPr lang="ru-RU" sz="2800"/>
              <a:t> белка яйца = 36 000,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i="1"/>
              <a:t>      Mr</a:t>
            </a:r>
            <a:r>
              <a:rPr lang="ru-RU" sz="2800"/>
              <a:t> белка мышц = 1 500 000.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619250" y="3500438"/>
            <a:ext cx="17795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/>
              <a:t> железо 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5219700" y="3500438"/>
            <a:ext cx="3511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/>
              <a:t>другие элементы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5148263" y="3068638"/>
            <a:ext cx="194468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фосфор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619250" y="3068638"/>
            <a:ext cx="1279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/>
              <a:t> сера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5219700" y="2565400"/>
            <a:ext cx="10779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/>
              <a:t>азот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1692275" y="2565400"/>
            <a:ext cx="19415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/>
              <a:t>кислород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5148263" y="2060575"/>
            <a:ext cx="1774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/>
              <a:t>водород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1763713" y="2060575"/>
            <a:ext cx="16843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/>
              <a:t>углерод</a:t>
            </a:r>
          </a:p>
        </p:txBody>
      </p:sp>
      <p:pic>
        <p:nvPicPr>
          <p:cNvPr id="5136" name="Picture 16" descr="J01994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33375"/>
            <a:ext cx="1844675" cy="14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00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31520"/>
            <a:ext cx="7992888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/>
              <a:t>Основными структурными компонентами </a:t>
            </a:r>
            <a:r>
              <a:rPr lang="ru-RU" sz="3600" dirty="0" smtClean="0">
                <a:solidFill>
                  <a:srgbClr val="FF0000"/>
                </a:solidFill>
              </a:rPr>
              <a:t>белков</a:t>
            </a:r>
            <a:r>
              <a:rPr lang="ru-RU" sz="3600" dirty="0"/>
              <a:t> </a:t>
            </a:r>
            <a:r>
              <a:rPr lang="ru-RU" sz="3600" dirty="0" smtClean="0"/>
              <a:t>являются </a:t>
            </a:r>
            <a:r>
              <a:rPr lang="ru-RU" sz="3600" b="1" dirty="0" smtClean="0"/>
              <a:t>аминокислоты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8203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5430077"/>
            <a:ext cx="6512511" cy="1143000"/>
          </a:xfrm>
        </p:spPr>
        <p:txBody>
          <a:bodyPr/>
          <a:lstStyle/>
          <a:p>
            <a:r>
              <a:rPr lang="ru-RU" sz="4000" dirty="0">
                <a:solidFill>
                  <a:srgbClr val="660066"/>
                </a:solidFill>
              </a:rPr>
              <a:t>Строение белков</a:t>
            </a:r>
            <a:br>
              <a:rPr lang="ru-RU" sz="4000" dirty="0">
                <a:solidFill>
                  <a:srgbClr val="660066"/>
                </a:solidFill>
              </a:rPr>
            </a:br>
            <a:endParaRPr lang="ru-RU" sz="4000" dirty="0">
              <a:solidFill>
                <a:srgbClr val="660066"/>
              </a:solidFill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562350" y="32464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>
              <a:solidFill>
                <a:srgbClr val="660066"/>
              </a:solidFill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548681"/>
            <a:ext cx="8229600" cy="3528391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/>
              <a:t>     В начале 20 века </a:t>
            </a:r>
            <a:r>
              <a:rPr lang="ru-RU" sz="2000" dirty="0" err="1"/>
              <a:t>Э.Фишер</a:t>
            </a:r>
            <a:r>
              <a:rPr lang="ru-RU" sz="2000" dirty="0"/>
              <a:t> в результате гидролиза белковых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             молекул получил смесь аминокислот и выдвинул 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                                 полипептидную теорию.</a:t>
            </a:r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ru-RU" sz="2000" dirty="0"/>
              <a:t>                  </a:t>
            </a:r>
            <a:r>
              <a:rPr lang="en-US" sz="2000" dirty="0"/>
              <a:t>H</a:t>
            </a:r>
            <a:r>
              <a:rPr lang="en-US" sz="1400" dirty="0"/>
              <a:t>2</a:t>
            </a:r>
            <a:r>
              <a:rPr lang="en-US" sz="2000" dirty="0"/>
              <a:t>N – CH – CO</a:t>
            </a:r>
            <a:r>
              <a:rPr lang="ru-RU" sz="2000" dirty="0"/>
              <a:t>ОН    +   Н</a:t>
            </a:r>
            <a:r>
              <a:rPr lang="en-US" sz="2000" dirty="0"/>
              <a:t> – </a:t>
            </a:r>
            <a:r>
              <a:rPr lang="ru-RU" sz="2000" dirty="0"/>
              <a:t> </a:t>
            </a:r>
            <a:r>
              <a:rPr lang="en-US" sz="2000" dirty="0"/>
              <a:t>N – CH  - COOH →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           </a:t>
            </a:r>
            <a:r>
              <a:rPr lang="en-US" sz="2000" dirty="0"/>
              <a:t>          </a:t>
            </a:r>
            <a:r>
              <a:rPr lang="ru-RU" sz="2000" dirty="0"/>
              <a:t>       </a:t>
            </a:r>
            <a:r>
              <a:rPr lang="en-US" sz="2000" dirty="0"/>
              <a:t> │                              </a:t>
            </a:r>
            <a:r>
              <a:rPr lang="ru-RU" sz="2000" dirty="0"/>
              <a:t>    </a:t>
            </a:r>
            <a:r>
              <a:rPr lang="en-US" sz="2000" dirty="0"/>
              <a:t>│  </a:t>
            </a:r>
            <a:r>
              <a:rPr lang="ru-RU" sz="2000" dirty="0"/>
              <a:t> </a:t>
            </a:r>
            <a:r>
              <a:rPr lang="en-US" sz="2000" dirty="0"/>
              <a:t>  │  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       </a:t>
            </a:r>
            <a:r>
              <a:rPr lang="en-US" sz="2000" dirty="0"/>
              <a:t>          </a:t>
            </a:r>
            <a:r>
              <a:rPr lang="ru-RU" sz="2000" dirty="0"/>
              <a:t>           </a:t>
            </a:r>
            <a:r>
              <a:rPr lang="en-US" sz="2000" dirty="0"/>
              <a:t> CH</a:t>
            </a:r>
            <a:r>
              <a:rPr lang="en-US" sz="1400" dirty="0"/>
              <a:t>3</a:t>
            </a:r>
            <a:r>
              <a:rPr lang="en-US" sz="2000" dirty="0"/>
              <a:t>                         </a:t>
            </a:r>
            <a:r>
              <a:rPr lang="ru-RU" sz="2000" dirty="0"/>
              <a:t>     </a:t>
            </a:r>
            <a:r>
              <a:rPr lang="en-US" sz="2000" dirty="0"/>
              <a:t>H    CH</a:t>
            </a:r>
            <a:r>
              <a:rPr lang="en-US" sz="1400" dirty="0"/>
              <a:t>3</a:t>
            </a:r>
            <a:r>
              <a:rPr lang="en-US" sz="2000" dirty="0"/>
              <a:t>      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                   </a:t>
            </a:r>
            <a:r>
              <a:rPr lang="en-US" sz="2000" dirty="0"/>
              <a:t>    </a:t>
            </a:r>
            <a:r>
              <a:rPr lang="ru-RU" sz="2000" dirty="0"/>
              <a:t>  </a:t>
            </a:r>
            <a:r>
              <a:rPr lang="en-US" sz="2000" dirty="0"/>
              <a:t>  </a:t>
            </a:r>
            <a:r>
              <a:rPr lang="ru-RU" sz="2000" dirty="0" err="1"/>
              <a:t>аланин</a:t>
            </a:r>
            <a:r>
              <a:rPr lang="ru-RU" sz="2000" dirty="0"/>
              <a:t>                          </a:t>
            </a:r>
            <a:r>
              <a:rPr lang="ru-RU" sz="2000" dirty="0" err="1"/>
              <a:t>аланин</a:t>
            </a:r>
            <a:r>
              <a:rPr lang="ru-RU" sz="2000" dirty="0"/>
              <a:t>     </a:t>
            </a:r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000" dirty="0"/>
              <a:t> </a:t>
            </a:r>
            <a:r>
              <a:rPr lang="ru-RU" sz="2000" dirty="0" smtClean="0"/>
              <a:t>        </a:t>
            </a:r>
            <a:r>
              <a:rPr lang="en-US" sz="2000" dirty="0"/>
              <a:t>H</a:t>
            </a:r>
            <a:r>
              <a:rPr lang="en-US" sz="1400" dirty="0"/>
              <a:t>2</a:t>
            </a:r>
            <a:r>
              <a:rPr lang="en-US" sz="2000" dirty="0"/>
              <a:t>N – CH – C – N – CH – COOH</a:t>
            </a:r>
            <a:r>
              <a:rPr lang="ru-RU" sz="2000" dirty="0"/>
              <a:t>   +  Н2О</a:t>
            </a:r>
            <a:endParaRPr lang="en-US" sz="2000" dirty="0"/>
          </a:p>
          <a:p>
            <a:pPr marL="45720" indent="0">
              <a:lnSpc>
                <a:spcPct val="80000"/>
              </a:lnSpc>
              <a:buNone/>
            </a:pPr>
            <a:r>
              <a:rPr lang="ru-RU" sz="2000" dirty="0" smtClean="0"/>
              <a:t>                    </a:t>
            </a:r>
            <a:r>
              <a:rPr lang="en-US" sz="2000" dirty="0"/>
              <a:t>│ </a:t>
            </a:r>
            <a:r>
              <a:rPr lang="en-US" sz="2000" dirty="0" smtClean="0"/>
              <a:t>     </a:t>
            </a:r>
            <a:r>
              <a:rPr lang="en-US" sz="2000" dirty="0"/>
              <a:t>║   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>
                <a:cs typeface="Arial" charset="0"/>
              </a:rPr>
              <a:t>|</a:t>
            </a:r>
            <a:r>
              <a:rPr lang="en-US" sz="2000" dirty="0"/>
              <a:t>    </a:t>
            </a:r>
            <a:r>
              <a:rPr lang="ru-RU" sz="2000" dirty="0"/>
              <a:t> </a:t>
            </a:r>
            <a:r>
              <a:rPr lang="en-US" sz="2000" dirty="0"/>
              <a:t>│       </a:t>
            </a:r>
            <a:endParaRPr lang="ru-RU" sz="2000" dirty="0" smtClean="0"/>
          </a:p>
          <a:p>
            <a:pPr marL="45720" indent="0">
              <a:lnSpc>
                <a:spcPct val="80000"/>
              </a:lnSpc>
              <a:buNone/>
            </a:pPr>
            <a:r>
              <a:rPr lang="ru-RU" sz="2000" dirty="0" smtClean="0"/>
              <a:t>      </a:t>
            </a:r>
            <a:r>
              <a:rPr lang="en-US" sz="2000" dirty="0" smtClean="0"/>
              <a:t>     </a:t>
            </a:r>
            <a:r>
              <a:rPr lang="ru-RU" sz="2000" dirty="0" smtClean="0"/>
              <a:t>          </a:t>
            </a:r>
            <a:r>
              <a:rPr lang="en-US" sz="2000" dirty="0" smtClean="0"/>
              <a:t>CH</a:t>
            </a:r>
            <a:r>
              <a:rPr lang="en-US" sz="1400" dirty="0" smtClean="0"/>
              <a:t>3 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/>
              <a:t>О  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ru-RU" sz="2000" dirty="0"/>
              <a:t>Н</a:t>
            </a:r>
            <a:r>
              <a:rPr lang="en-US" sz="2000" dirty="0"/>
              <a:t>    </a:t>
            </a:r>
            <a:r>
              <a:rPr lang="en-US" sz="2000" dirty="0" smtClean="0"/>
              <a:t>CH</a:t>
            </a:r>
            <a:r>
              <a:rPr lang="en-US" sz="1400" dirty="0" smtClean="0"/>
              <a:t>3</a:t>
            </a:r>
            <a:r>
              <a:rPr lang="ru-RU" sz="2000" dirty="0" smtClean="0"/>
              <a:t>                                 дипептид</a:t>
            </a:r>
          </a:p>
          <a:p>
            <a:pPr marL="45720" indent="0">
              <a:lnSpc>
                <a:spcPct val="80000"/>
              </a:lnSpc>
              <a:buNone/>
            </a:pPr>
            <a:endParaRPr lang="ru-RU" sz="2000" dirty="0" smtClean="0"/>
          </a:p>
          <a:p>
            <a:pPr marL="45720" indent="0">
              <a:lnSpc>
                <a:spcPct val="80000"/>
              </a:lnSpc>
              <a:buNone/>
            </a:pPr>
            <a:endParaRPr lang="ru-RU" sz="2000" b="1" dirty="0"/>
          </a:p>
          <a:p>
            <a:pPr marL="45720" indent="0">
              <a:lnSpc>
                <a:spcPct val="80000"/>
              </a:lnSpc>
              <a:buNone/>
            </a:pPr>
            <a:endParaRPr lang="ru-RU" sz="2000" dirty="0" smtClean="0"/>
          </a:p>
          <a:p>
            <a:pPr marL="45720" indent="0">
              <a:lnSpc>
                <a:spcPct val="80000"/>
              </a:lnSpc>
              <a:buNone/>
            </a:pPr>
            <a:endParaRPr lang="ru-RU" sz="2000" dirty="0"/>
          </a:p>
          <a:p>
            <a:pPr marL="45720" indent="0">
              <a:lnSpc>
                <a:spcPct val="80000"/>
              </a:lnSpc>
              <a:buNone/>
            </a:pPr>
            <a:endParaRPr lang="ru-RU" sz="2000" dirty="0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1115616" y="4509120"/>
            <a:ext cx="719138" cy="9366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3924300" y="2636838"/>
            <a:ext cx="1295400" cy="360362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63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8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8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animBg="1"/>
      <p:bldP spid="3585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404813"/>
            <a:ext cx="8229600" cy="6048375"/>
          </a:xfrm>
          <a:prstGeom prst="rect">
            <a:avLst/>
          </a:prstGeom>
        </p:spPr>
        <p:txBody>
          <a:bodyPr/>
          <a:lstStyle/>
          <a:p>
            <a:r>
              <a:rPr lang="ru-RU" sz="2800" dirty="0">
                <a:solidFill>
                  <a:srgbClr val="800080"/>
                </a:solidFill>
              </a:rPr>
              <a:t>БЕЛКИ</a:t>
            </a:r>
            <a:r>
              <a:rPr lang="ru-RU" sz="2800" dirty="0"/>
              <a:t> - это высокомолекулярные азотсодержащие органические вещества, структурным компонентом которых являются </a:t>
            </a:r>
            <a:r>
              <a:rPr lang="el-GR" sz="2800" dirty="0">
                <a:cs typeface="Arial" charset="0"/>
              </a:rPr>
              <a:t>α</a:t>
            </a:r>
            <a:r>
              <a:rPr lang="ru-RU" sz="2800" dirty="0">
                <a:cs typeface="Arial" charset="0"/>
              </a:rPr>
              <a:t>-</a:t>
            </a:r>
            <a:r>
              <a:rPr lang="ru-RU" sz="2800" dirty="0"/>
              <a:t>аминокислоты, связанные пептидными связями.</a:t>
            </a:r>
          </a:p>
          <a:p>
            <a:r>
              <a:rPr lang="ru-RU" sz="2800" dirty="0"/>
              <a:t>В состав белков входит 20 различных аминокислот.</a:t>
            </a:r>
            <a:endParaRPr lang="en-US" sz="2800" dirty="0"/>
          </a:p>
          <a:p>
            <a:r>
              <a:rPr lang="en-US" sz="2800" dirty="0" err="1"/>
              <a:t>Кроме</a:t>
            </a:r>
            <a:r>
              <a:rPr lang="en-US" sz="2800" dirty="0"/>
              <a:t> </a:t>
            </a:r>
            <a:r>
              <a:rPr lang="en-US" sz="2800" dirty="0" err="1"/>
              <a:t>понятия</a:t>
            </a:r>
            <a:r>
              <a:rPr lang="en-US" sz="2800" dirty="0"/>
              <a:t> «</a:t>
            </a:r>
            <a:r>
              <a:rPr lang="en-US" sz="2800" dirty="0" err="1"/>
              <a:t>белок</a:t>
            </a:r>
            <a:r>
              <a:rPr lang="en-US" sz="2800" dirty="0"/>
              <a:t>», в </a:t>
            </a:r>
            <a:r>
              <a:rPr lang="en-US" sz="2800" dirty="0" err="1"/>
              <a:t>химии</a:t>
            </a:r>
            <a:r>
              <a:rPr lang="en-US" sz="2800" dirty="0"/>
              <a:t> </a:t>
            </a:r>
            <a:r>
              <a:rPr lang="en-US" sz="2800" dirty="0" err="1"/>
              <a:t>встречается</a:t>
            </a:r>
            <a:r>
              <a:rPr lang="en-US" sz="2800" dirty="0"/>
              <a:t> </a:t>
            </a:r>
            <a:r>
              <a:rPr lang="en-US" sz="2800" dirty="0" err="1"/>
              <a:t>термины</a:t>
            </a:r>
            <a:r>
              <a:rPr lang="en-US" sz="2800" dirty="0"/>
              <a:t> «</a:t>
            </a:r>
            <a:r>
              <a:rPr lang="en-US" sz="2800" dirty="0">
                <a:solidFill>
                  <a:srgbClr val="800080"/>
                </a:solidFill>
              </a:rPr>
              <a:t>ПЕПТИД</a:t>
            </a:r>
            <a:r>
              <a:rPr lang="en-US" sz="2800" dirty="0"/>
              <a:t>» и «</a:t>
            </a:r>
            <a:r>
              <a:rPr lang="en-US" sz="2800" dirty="0">
                <a:solidFill>
                  <a:srgbClr val="800080"/>
                </a:solidFill>
              </a:rPr>
              <a:t>ПОЛИПЕПТИД</a:t>
            </a:r>
            <a:r>
              <a:rPr lang="en-US" sz="2800" dirty="0"/>
              <a:t>». </a:t>
            </a:r>
            <a:endParaRPr lang="ru-RU" sz="2800" dirty="0"/>
          </a:p>
          <a:p>
            <a:r>
              <a:rPr lang="ru-RU" sz="2800" dirty="0"/>
              <a:t>Белки подразделяют на </a:t>
            </a:r>
            <a:r>
              <a:rPr lang="ru-RU" sz="2800" b="1" i="1" dirty="0"/>
              <a:t>протеины</a:t>
            </a:r>
            <a:r>
              <a:rPr lang="ru-RU" sz="2800" dirty="0"/>
              <a:t> (простые белки) и </a:t>
            </a:r>
            <a:r>
              <a:rPr lang="ru-RU" sz="2800" b="1" i="1" dirty="0"/>
              <a:t>протеиды</a:t>
            </a:r>
            <a:r>
              <a:rPr lang="ru-RU" sz="2800" dirty="0"/>
              <a:t> (сложные белки).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692929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/>
              <a:t>Органические соединения, в молекулах которых содержатся карбоксильная группа   </a:t>
            </a:r>
            <a:r>
              <a:rPr lang="ru-RU" sz="3200" b="1" dirty="0">
                <a:solidFill>
                  <a:srgbClr val="FF0000"/>
                </a:solidFill>
              </a:rPr>
              <a:t>СООН</a:t>
            </a:r>
            <a:r>
              <a:rPr lang="ru-RU" sz="3200" b="1" dirty="0"/>
              <a:t>  и   аминогруппа   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NH</a:t>
            </a:r>
            <a:r>
              <a:rPr lang="en-US" sz="3200" b="1" baseline="-30000" dirty="0">
                <a:solidFill>
                  <a:srgbClr val="FF0000"/>
                </a:solidFill>
                <a:cs typeface="Times New Roman" pitchFamily="18" charset="0"/>
              </a:rPr>
              <a:t>2</a:t>
            </a:r>
            <a:r>
              <a:rPr lang="ru-RU" sz="3200" b="1" dirty="0"/>
              <a:t>, связанные углеводородным радикалом  </a:t>
            </a:r>
            <a:r>
              <a:rPr lang="en-US" sz="3200" b="1" dirty="0"/>
              <a:t>R</a:t>
            </a:r>
            <a:r>
              <a:rPr lang="ru-RU" sz="3200" b="1" dirty="0"/>
              <a:t> </a:t>
            </a:r>
            <a:r>
              <a:rPr lang="en-US" sz="3200" dirty="0"/>
              <a:t> 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25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r>
              <a:rPr lang="ru-RU" sz="3600" dirty="0">
                <a:solidFill>
                  <a:srgbClr val="000099"/>
                </a:solidFill>
              </a:rPr>
              <a:t>                 </a:t>
            </a:r>
            <a:r>
              <a:rPr lang="ru-RU" sz="4000" dirty="0">
                <a:solidFill>
                  <a:srgbClr val="000099"/>
                </a:solidFill>
              </a:rPr>
              <a:t>СТРУКТУРА  БЕЛКОВ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484313"/>
            <a:ext cx="8062913" cy="4752975"/>
          </a:xfrm>
          <a:prstGeom prst="rect">
            <a:avLst/>
          </a:prstGeo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sz="2400" b="1" i="1" dirty="0">
                <a:cs typeface="Arial" charset="0"/>
              </a:rPr>
              <a:t>■  </a:t>
            </a:r>
            <a:r>
              <a:rPr lang="ru-RU" sz="2400" b="1" i="1" dirty="0"/>
              <a:t> </a:t>
            </a:r>
            <a:r>
              <a:rPr lang="ru-RU" sz="2400" b="1" i="1" dirty="0">
                <a:solidFill>
                  <a:srgbClr val="FF0066"/>
                </a:solidFill>
              </a:rPr>
              <a:t>Первичная структура</a:t>
            </a:r>
            <a:r>
              <a:rPr lang="ru-RU" sz="2400" b="1" i="1" dirty="0"/>
              <a:t>  - </a:t>
            </a:r>
            <a:r>
              <a:rPr lang="ru-RU" sz="2400" b="1" dirty="0"/>
              <a:t>последовательность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400" b="1" dirty="0"/>
              <a:t>     чередования аминокислотных остатков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400" b="1" dirty="0"/>
              <a:t>     ( связи  пептидные )  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400" b="1" dirty="0"/>
              <a:t>     ( линейная цепь)</a:t>
            </a:r>
          </a:p>
          <a:p>
            <a:pPr marL="609600" indent="-609600">
              <a:buFont typeface="Wingdings" pitchFamily="2" charset="2"/>
              <a:buNone/>
            </a:pPr>
            <a:endParaRPr lang="ru-RU" sz="2400" b="1" dirty="0"/>
          </a:p>
          <a:p>
            <a:pPr marL="609600" indent="-609600">
              <a:buFont typeface="Wingdings" pitchFamily="2" charset="2"/>
              <a:buNone/>
            </a:pPr>
            <a:endParaRPr lang="ru-RU" sz="2400" b="1" dirty="0"/>
          </a:p>
        </p:txBody>
      </p:sp>
      <p:pic>
        <p:nvPicPr>
          <p:cNvPr id="11268" name="Picture 4" descr="Рис. 1. Первичная структура бе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357563"/>
            <a:ext cx="489743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J029506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1830387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102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476250"/>
            <a:ext cx="8229600" cy="5832475"/>
          </a:xfrm>
          <a:prstGeom prst="rect">
            <a:avLst/>
          </a:prstGeo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 dirty="0">
                <a:cs typeface="Arial" charset="0"/>
              </a:rPr>
              <a:t>■ </a:t>
            </a:r>
            <a:r>
              <a:rPr lang="ru-RU" sz="2400" b="1" i="1" dirty="0">
                <a:solidFill>
                  <a:srgbClr val="FF0066"/>
                </a:solidFill>
              </a:rPr>
              <a:t>Вторичная структура</a:t>
            </a:r>
            <a:r>
              <a:rPr lang="ru-RU" sz="2400" b="1" i="1" dirty="0"/>
              <a:t> </a:t>
            </a:r>
            <a:r>
              <a:rPr lang="ru-RU" sz="2400" dirty="0"/>
              <a:t>– форма     полипептидной    цепи в пространстве. Белковая цепь закручена в спираль (за счет множества водородных связей) </a:t>
            </a:r>
          </a:p>
          <a:p>
            <a:pPr>
              <a:buFont typeface="Wingdings" pitchFamily="2" charset="2"/>
              <a:buNone/>
            </a:pPr>
            <a:r>
              <a:rPr lang="ru-RU" sz="2400" dirty="0"/>
              <a:t>    (спираль)</a:t>
            </a:r>
          </a:p>
          <a:p>
            <a:pPr>
              <a:buFont typeface="Wingdings" pitchFamily="2" charset="2"/>
              <a:buNone/>
            </a:pPr>
            <a:endParaRPr lang="ru-RU" sz="2400" dirty="0"/>
          </a:p>
        </p:txBody>
      </p:sp>
      <p:pic>
        <p:nvPicPr>
          <p:cNvPr id="16388" name="Picture 4" descr="Рис. 2. Вторичная структура бе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276475"/>
            <a:ext cx="367188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425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692150"/>
            <a:ext cx="8229600" cy="5434013"/>
          </a:xfrm>
          <a:prstGeom prst="rect">
            <a:avLst/>
          </a:prstGeom>
        </p:spPr>
        <p:txBody>
          <a:bodyPr/>
          <a:lstStyle/>
          <a:p>
            <a:r>
              <a:rPr lang="ru-RU" sz="2400" b="1" i="1">
                <a:solidFill>
                  <a:srgbClr val="FF0066"/>
                </a:solidFill>
              </a:rPr>
              <a:t>Третичная структура</a:t>
            </a:r>
            <a:r>
              <a:rPr lang="ru-RU" sz="2400" b="1" i="1"/>
              <a:t> </a:t>
            </a:r>
            <a:r>
              <a:rPr lang="ru-RU" sz="2400"/>
              <a:t>– реальная трехмерная конфигурация, которую принимает в пространстве закрученная спираль (за счет гидрофобных связей), у некоторых белков – S–S-связи (</a:t>
            </a:r>
            <a:r>
              <a:rPr lang="ru-RU" sz="2400" dirty="0" err="1"/>
              <a:t>бисульфидные</a:t>
            </a:r>
            <a:r>
              <a:rPr lang="ru-RU" sz="2400" dirty="0"/>
              <a:t> связи) </a:t>
            </a:r>
          </a:p>
          <a:p>
            <a:pPr>
              <a:buFont typeface="Wingdings" pitchFamily="2" charset="2"/>
              <a:buNone/>
            </a:pPr>
            <a:r>
              <a:rPr lang="ru-RU" sz="2400" dirty="0"/>
              <a:t>    (клубок)</a:t>
            </a:r>
          </a:p>
          <a:p>
            <a:pPr>
              <a:buFont typeface="Wingdings" pitchFamily="2" charset="2"/>
              <a:buNone/>
            </a:pPr>
            <a:endParaRPr lang="ru-RU" sz="2400" dirty="0"/>
          </a:p>
        </p:txBody>
      </p:sp>
      <p:pic>
        <p:nvPicPr>
          <p:cNvPr id="17412" name="Picture 4" descr="Рис. 3. Третичная структура бе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636838"/>
            <a:ext cx="3384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6900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620713"/>
            <a:ext cx="8229600" cy="5688012"/>
          </a:xfrm>
          <a:prstGeom prst="rect">
            <a:avLst/>
          </a:prstGeom>
        </p:spPr>
        <p:txBody>
          <a:bodyPr/>
          <a:lstStyle/>
          <a:p>
            <a:r>
              <a:rPr lang="ru-RU" sz="2400" b="1" i="1">
                <a:solidFill>
                  <a:srgbClr val="FF0066"/>
                </a:solidFill>
              </a:rPr>
              <a:t>Четвертичная структура</a:t>
            </a:r>
            <a:r>
              <a:rPr lang="ru-RU" sz="2400" b="1" i="1"/>
              <a:t> </a:t>
            </a:r>
            <a:r>
              <a:rPr lang="ru-RU" sz="2400"/>
              <a:t>– соединенные друг с другом макромолекулы белков образуют комплекс.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</a:t>
            </a:r>
            <a:r>
              <a:rPr lang="ru-RU" sz="2400"/>
              <a:t>(Несколько цепей)</a:t>
            </a:r>
          </a:p>
        </p:txBody>
      </p:sp>
      <p:pic>
        <p:nvPicPr>
          <p:cNvPr id="18436" name="Picture 4" descr="Рис. 4. Четвертичная структура бе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708275"/>
            <a:ext cx="3598862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513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12293" name="Picture 5" descr="book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836613"/>
            <a:ext cx="7777162" cy="525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01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solidFill>
                  <a:srgbClr val="800080"/>
                </a:solidFill>
              </a:rPr>
              <a:t>    </a:t>
            </a:r>
            <a:r>
              <a:rPr lang="ru-RU" dirty="0" smtClean="0">
                <a:solidFill>
                  <a:srgbClr val="800080"/>
                </a:solidFill>
              </a:rPr>
              <a:t>ФУНКЦИИ </a:t>
            </a:r>
            <a:r>
              <a:rPr lang="ru-RU" dirty="0">
                <a:solidFill>
                  <a:srgbClr val="800080"/>
                </a:solidFill>
              </a:rPr>
              <a:t>БЕЛКОВ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8640"/>
            <a:ext cx="8229600" cy="5678760"/>
          </a:xfrm>
          <a:prstGeom prst="rect">
            <a:avLst/>
          </a:prstGeo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/>
              <a:t>  </a:t>
            </a:r>
            <a:r>
              <a:rPr lang="ru-RU" sz="2000" b="1" i="1" dirty="0">
                <a:cs typeface="Arial" charset="0"/>
              </a:rPr>
              <a:t>► </a:t>
            </a:r>
            <a:r>
              <a:rPr lang="ru-RU" sz="2000" b="1" i="1" dirty="0"/>
              <a:t> Строительная </a:t>
            </a:r>
            <a:r>
              <a:rPr lang="ru-RU" sz="2000" b="1" dirty="0"/>
              <a:t>– белки участвуют в образовании оболочки клетки, органоидов и мембран клетки. Из белков построены кровеносные сосуды, сухожилия, волосы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/>
              <a:t>  </a:t>
            </a:r>
            <a:r>
              <a:rPr lang="ru-RU" sz="2000" b="1" i="1" dirty="0">
                <a:cs typeface="Arial" charset="0"/>
              </a:rPr>
              <a:t>►  </a:t>
            </a:r>
            <a:r>
              <a:rPr lang="ru-RU" sz="2000" b="1" i="1" dirty="0"/>
              <a:t> Каталитическая </a:t>
            </a:r>
            <a:r>
              <a:rPr lang="ru-RU" sz="2000" b="1" dirty="0"/>
              <a:t>– все клеточные катализаторы –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/>
              <a:t>        белки (активные центры фермента).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/>
              <a:t>  </a:t>
            </a:r>
            <a:r>
              <a:rPr lang="ru-RU" sz="2000" b="1" i="1" dirty="0">
                <a:cs typeface="Arial" charset="0"/>
              </a:rPr>
              <a:t>►  </a:t>
            </a:r>
            <a:r>
              <a:rPr lang="ru-RU" sz="2000" b="1" i="1" dirty="0"/>
              <a:t> Двигательная </a:t>
            </a:r>
            <a:r>
              <a:rPr lang="ru-RU" sz="2000" b="1" dirty="0"/>
              <a:t>– сократительные белки вызывают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/>
              <a:t>         всякое движение.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/>
              <a:t>  </a:t>
            </a:r>
            <a:r>
              <a:rPr lang="ru-RU" sz="2000" b="1" i="1" dirty="0">
                <a:cs typeface="Arial" charset="0"/>
              </a:rPr>
              <a:t>►  </a:t>
            </a:r>
            <a:r>
              <a:rPr lang="ru-RU" sz="2000" b="1" i="1" dirty="0"/>
              <a:t> Транспортная</a:t>
            </a:r>
            <a:r>
              <a:rPr lang="ru-RU" sz="2000" b="1" dirty="0"/>
              <a:t> – белок крови гемоглобин присоединяет кислород и разносит его по всем тканям.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/>
              <a:t>  </a:t>
            </a:r>
            <a:r>
              <a:rPr lang="ru-RU" sz="2000" b="1" i="1" dirty="0">
                <a:cs typeface="Arial" charset="0"/>
              </a:rPr>
              <a:t>►   </a:t>
            </a:r>
            <a:r>
              <a:rPr lang="ru-RU" sz="2000" b="1" i="1" dirty="0"/>
              <a:t>Защитная </a:t>
            </a:r>
            <a:r>
              <a:rPr lang="ru-RU" sz="2000" b="1" dirty="0"/>
              <a:t>– выработка белковых тел и антител для обезвреживания чужеродных веществ.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/>
              <a:t>  </a:t>
            </a:r>
            <a:r>
              <a:rPr lang="ru-RU" sz="2000" b="1" i="1" dirty="0">
                <a:cs typeface="Arial" charset="0"/>
              </a:rPr>
              <a:t>►  </a:t>
            </a:r>
            <a:r>
              <a:rPr lang="ru-RU" sz="2000" b="1" i="1" dirty="0"/>
              <a:t> Энергетическая </a:t>
            </a:r>
            <a:r>
              <a:rPr lang="ru-RU" sz="2000" b="1" dirty="0"/>
              <a:t>– 1 г белка эквивалентен 17,6 кДж.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/>
              <a:t>  </a:t>
            </a:r>
            <a:r>
              <a:rPr lang="ru-RU" sz="2000" b="1" dirty="0">
                <a:cs typeface="Arial" charset="0"/>
              </a:rPr>
              <a:t>►   </a:t>
            </a:r>
            <a:r>
              <a:rPr lang="ru-RU" sz="2000" b="1" i="1" dirty="0">
                <a:cs typeface="Arial" charset="0"/>
              </a:rPr>
              <a:t>Рецепторная – </a:t>
            </a:r>
            <a:r>
              <a:rPr lang="ru-RU" sz="2000" b="1" dirty="0">
                <a:cs typeface="Arial" charset="0"/>
              </a:rPr>
              <a:t>реакция на внешний раздражитель.</a:t>
            </a:r>
          </a:p>
        </p:txBody>
      </p:sp>
    </p:spTree>
    <p:extLst>
      <p:ext uri="{BB962C8B-B14F-4D97-AF65-F5344CB8AC3E}">
        <p14:creationId xmlns:p14="http://schemas.microsoft.com/office/powerpoint/2010/main" xmlns="" val="379594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660066"/>
                </a:solidFill>
              </a:rPr>
              <a:t>Химические свойства белков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268413"/>
            <a:ext cx="8229600" cy="4967287"/>
          </a:xfrm>
          <a:prstGeom prst="rect">
            <a:avLst/>
          </a:prstGeo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   1.</a:t>
            </a:r>
            <a:r>
              <a:rPr lang="ru-RU"/>
              <a:t> </a:t>
            </a:r>
            <a:r>
              <a:rPr lang="ru-RU" sz="2800"/>
              <a:t>Гидролиз белков</a:t>
            </a:r>
          </a:p>
          <a:p>
            <a:pPr>
              <a:buFont typeface="Wingdings" pitchFamily="2" charset="2"/>
              <a:buNone/>
            </a:pPr>
            <a:r>
              <a:rPr lang="ru-RU"/>
              <a:t>   </a:t>
            </a:r>
            <a:r>
              <a:rPr lang="ru-RU" sz="1800"/>
              <a:t>Гидролиз белков сводится к расщеплению полипептидных связей:</a:t>
            </a:r>
          </a:p>
          <a:p>
            <a:pPr>
              <a:buFont typeface="Wingdings" pitchFamily="2" charset="2"/>
              <a:buNone/>
            </a:pPr>
            <a:endParaRPr lang="ru-RU" sz="1800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20484" name="Picture 4" descr="23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636838"/>
            <a:ext cx="5473700" cy="322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210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620713"/>
            <a:ext cx="8229600" cy="586581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 2. Денатурация белков</a:t>
            </a:r>
            <a:endParaRPr lang="ru-RU" b="1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i="1"/>
              <a:t>     </a:t>
            </a:r>
            <a:r>
              <a:rPr lang="ru-RU" sz="2800" b="1" i="1"/>
              <a:t>Денатурация </a:t>
            </a:r>
            <a:r>
              <a:rPr lang="ru-RU" sz="2800"/>
              <a:t>– нарушение природной структуры белка под действием нагревания и химических реагентов.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а) высокая или низкая температура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б) механическое воздействие;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в) облучение;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г)  яды;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д) действие спирта;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б) действие солей тяжелых металлов (</a:t>
            </a:r>
            <a:r>
              <a:rPr lang="en-US" sz="2800"/>
              <a:t>Pb, Hg </a:t>
            </a:r>
            <a:r>
              <a:rPr lang="ru-RU" sz="2800"/>
              <a:t>и др.) </a:t>
            </a:r>
            <a:endParaRPr lang="ru-RU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  </a:t>
            </a:r>
            <a:endParaRPr lang="ru-RU" sz="2800" b="1"/>
          </a:p>
          <a:p>
            <a:pPr algn="ctr">
              <a:lnSpc>
                <a:spcPct val="90000"/>
              </a:lnSpc>
            </a:pP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xmlns="" val="56233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4814887"/>
          </a:xfrm>
          <a:prstGeom prst="rect">
            <a:avLst/>
          </a:prstGeo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/>
              <a:t>   3. Цветные качественные реакции белков</a:t>
            </a:r>
          </a:p>
          <a:p>
            <a:pPr>
              <a:buFont typeface="Wingdings" pitchFamily="2" charset="2"/>
              <a:buNone/>
            </a:pPr>
            <a:endParaRPr lang="ru-RU" sz="2800" b="1"/>
          </a:p>
          <a:p>
            <a:pPr>
              <a:buFont typeface="Wingdings" pitchFamily="2" charset="2"/>
              <a:buNone/>
            </a:pPr>
            <a:r>
              <a:rPr lang="ru-RU" sz="2800"/>
              <a:t>   а) Биуретовая реакция (</a:t>
            </a:r>
            <a:r>
              <a:rPr lang="en-US" sz="2800"/>
              <a:t>Cu(OH)</a:t>
            </a:r>
            <a:r>
              <a:rPr lang="en-US" sz="2000"/>
              <a:t>2</a:t>
            </a:r>
            <a:r>
              <a:rPr lang="en-US" sz="2800"/>
              <a:t>)</a:t>
            </a:r>
            <a:r>
              <a:rPr lang="ru-RU" sz="2800"/>
              <a:t>;</a:t>
            </a:r>
          </a:p>
          <a:p>
            <a:pPr>
              <a:buFont typeface="Wingdings" pitchFamily="2" charset="2"/>
              <a:buNone/>
            </a:pPr>
            <a:r>
              <a:rPr lang="en-US" sz="2800"/>
              <a:t>   </a:t>
            </a:r>
            <a:r>
              <a:rPr lang="ru-RU" sz="2800"/>
              <a:t>б) ксантопротеиновая реакция </a:t>
            </a:r>
            <a:r>
              <a:rPr lang="en-US" sz="2800"/>
              <a:t>(HNO</a:t>
            </a:r>
            <a:r>
              <a:rPr lang="en-US" sz="1800"/>
              <a:t>3</a:t>
            </a:r>
            <a:r>
              <a:rPr lang="ru-RU" sz="1800"/>
              <a:t> </a:t>
            </a:r>
            <a:r>
              <a:rPr lang="ru-RU" sz="2800"/>
              <a:t>конц.</a:t>
            </a:r>
            <a:r>
              <a:rPr lang="en-US" sz="2800"/>
              <a:t>)</a:t>
            </a:r>
            <a:r>
              <a:rPr lang="ru-RU" sz="2800"/>
              <a:t>;</a:t>
            </a:r>
          </a:p>
          <a:p>
            <a:pPr>
              <a:buFont typeface="Wingdings" pitchFamily="2" charset="2"/>
              <a:buNone/>
            </a:pPr>
            <a:r>
              <a:rPr lang="en-US" sz="2800"/>
              <a:t>   </a:t>
            </a:r>
            <a:r>
              <a:rPr lang="ru-RU" sz="2800"/>
              <a:t>в) взаимодействие белка с ацетатом свинца              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   при </a:t>
            </a:r>
            <a:r>
              <a:rPr lang="en-US" sz="2800"/>
              <a:t> </a:t>
            </a:r>
            <a:r>
              <a:rPr lang="ru-RU" sz="2800"/>
              <a:t>нагревании.</a:t>
            </a:r>
            <a:endParaRPr lang="en-US" sz="2800"/>
          </a:p>
          <a:p>
            <a:pPr>
              <a:buFont typeface="Wingdings" pitchFamily="2" charset="2"/>
              <a:buNone/>
            </a:pPr>
            <a:r>
              <a:rPr lang="en-US" sz="2800"/>
              <a:t>   </a:t>
            </a:r>
            <a:r>
              <a:rPr lang="ru-RU" sz="2800"/>
              <a:t>г) горение белка</a:t>
            </a:r>
          </a:p>
          <a:p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xmlns="" val="235721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000099"/>
                </a:solidFill>
              </a:rPr>
              <a:t>Превращения белков в организме</a:t>
            </a:r>
            <a:br>
              <a:rPr lang="ru-RU" sz="3600" b="1">
                <a:solidFill>
                  <a:srgbClr val="000099"/>
                </a:solidFill>
              </a:rPr>
            </a:br>
            <a:endParaRPr lang="ru-RU" sz="3600" b="1">
              <a:solidFill>
                <a:srgbClr val="000099"/>
              </a:solidFill>
            </a:endParaRPr>
          </a:p>
        </p:txBody>
      </p:sp>
      <p:pic>
        <p:nvPicPr>
          <p:cNvPr id="36868" name="Picture 4" descr="24-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42988" y="1700213"/>
            <a:ext cx="7272337" cy="37449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953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Аминокислоты</a:t>
            </a:r>
            <a:r>
              <a:rPr lang="ru-RU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– производные 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карбоновых кислот</a:t>
            </a:r>
            <a:r>
              <a:rPr lang="ru-RU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которые можно рассматривать как продукты замещения одного или более атомов водорода в их радикалах на одну или более 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аминогрупп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70042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/>
              <a:t>Значение белков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57338"/>
            <a:ext cx="8229600" cy="4310062"/>
          </a:xfrm>
          <a:prstGeom prst="rect">
            <a:avLst/>
          </a:prstGeom>
        </p:spPr>
        <p:txBody>
          <a:bodyPr/>
          <a:lstStyle/>
          <a:p>
            <a:r>
              <a:rPr lang="ru-RU" sz="2400"/>
              <a:t>Отдельные белки находят применение в народном хозяйстве, например белки шерсти, шелка, кожи и рогов животных.</a:t>
            </a:r>
          </a:p>
          <a:p>
            <a:r>
              <a:rPr lang="ru-RU" sz="2400"/>
              <a:t>Выяснение структуры белков, их многообразных функций в организме позволяет понять  механизм наследственности, что в свою очередь, имеет большое значение для выведения высокопродуктивных пород животных и сортов растений.</a:t>
            </a:r>
          </a:p>
          <a:p>
            <a:r>
              <a:rPr lang="ru-RU" sz="2400"/>
              <a:t>Изучение белков важно и для выяснения природы заболеваний, наблюдаемых у человека и животных</a:t>
            </a:r>
          </a:p>
        </p:txBody>
      </p:sp>
    </p:spTree>
    <p:extLst>
      <p:ext uri="{BB962C8B-B14F-4D97-AF65-F5344CB8AC3E}">
        <p14:creationId xmlns:p14="http://schemas.microsoft.com/office/powerpoint/2010/main" xmlns="" val="280476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620713"/>
            <a:ext cx="8229600" cy="5616575"/>
          </a:xfrm>
          <a:prstGeom prst="rect">
            <a:avLst/>
          </a:prstGeo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Какие атомы входят в состав белков?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Какой ученый и как объяснил строение белков?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Определение белков.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Как подразделяются белки?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Какие структуры может иметь белок,как можно охарактеризовать каждую структуру, тип связи в каждой структуре.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Функции белков.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Химические свойства белков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800"/>
              <a:t>Значение белков.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86924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1207008" lvl="4" indent="0">
              <a:buNone/>
            </a:pPr>
            <a:r>
              <a:rPr lang="ru-RU" sz="2400" dirty="0"/>
              <a:t>Аминокислоты – </a:t>
            </a:r>
            <a:r>
              <a:rPr lang="ru-RU" sz="2400" dirty="0" err="1"/>
              <a:t>гетерофункциональные</a:t>
            </a:r>
            <a:r>
              <a:rPr lang="ru-RU" sz="2400" dirty="0"/>
              <a:t>(бифункциональные) соединения, которые обязательно содержат две функциональные группы: аминогруппу – </a:t>
            </a:r>
            <a:r>
              <a:rPr lang="ru-RU" sz="2400" dirty="0">
                <a:solidFill>
                  <a:srgbClr val="FF0000"/>
                </a:solidFill>
              </a:rPr>
              <a:t>NH2 </a:t>
            </a:r>
            <a:r>
              <a:rPr lang="ru-RU" sz="2400" dirty="0"/>
              <a:t>и карбоксильную группу –</a:t>
            </a:r>
            <a:r>
              <a:rPr lang="ru-RU" sz="2400" dirty="0">
                <a:solidFill>
                  <a:srgbClr val="FF0000"/>
                </a:solidFill>
              </a:rPr>
              <a:t>COOH</a:t>
            </a:r>
            <a:r>
              <a:rPr lang="ru-RU" sz="2400" dirty="0"/>
              <a:t>, связанные с углеводородным радикалом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29402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ru-RU" sz="4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Общая формула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  <a:p>
            <a:pPr marL="45720" indent="0">
              <a:buNone/>
            </a:pPr>
            <a:r>
              <a:rPr lang="en-US" sz="3600" dirty="0"/>
              <a:t>NH</a:t>
            </a:r>
            <a:r>
              <a:rPr lang="en-US" sz="2800" dirty="0"/>
              <a:t>2</a:t>
            </a:r>
            <a:r>
              <a:rPr lang="en-US" sz="3600" dirty="0"/>
              <a:t> – CH – COOH</a:t>
            </a:r>
          </a:p>
          <a:p>
            <a:pPr marL="45720" indent="0">
              <a:buNone/>
            </a:pPr>
            <a:r>
              <a:rPr lang="en-US" sz="3600" dirty="0" smtClean="0"/>
              <a:t>          </a:t>
            </a:r>
            <a:r>
              <a:rPr lang="en-US" sz="3600" dirty="0" smtClean="0">
                <a:latin typeface="Calibri"/>
              </a:rPr>
              <a:t>|</a:t>
            </a:r>
            <a:endParaRPr lang="en-US" sz="3600" dirty="0"/>
          </a:p>
          <a:p>
            <a:pPr marL="45720" indent="0">
              <a:buNone/>
            </a:pPr>
            <a:r>
              <a:rPr lang="ru-RU" sz="3600" dirty="0" smtClean="0"/>
              <a:t>	    </a:t>
            </a:r>
            <a:r>
              <a:rPr lang="en-US" sz="3600" dirty="0" smtClean="0"/>
              <a:t>R</a:t>
            </a:r>
            <a:endParaRPr lang="ru-RU" sz="3600" dirty="0" smtClean="0"/>
          </a:p>
          <a:p>
            <a:pPr marL="45720" indent="0">
              <a:buNone/>
            </a:pPr>
            <a:r>
              <a:rPr lang="en-US" sz="3600" dirty="0" smtClean="0"/>
              <a:t>				</a:t>
            </a:r>
            <a:r>
              <a:rPr lang="ru-RU" sz="3600" b="1" dirty="0" smtClean="0"/>
              <a:t>С</a:t>
            </a:r>
            <a:r>
              <a:rPr lang="en-US" sz="2400" b="1" dirty="0" smtClean="0"/>
              <a:t>n</a:t>
            </a:r>
            <a:r>
              <a:rPr lang="en-US" sz="3600" b="1" dirty="0" smtClean="0"/>
              <a:t>H</a:t>
            </a:r>
            <a:r>
              <a:rPr lang="en-US" sz="2800" b="1" dirty="0" smtClean="0"/>
              <a:t>2n</a:t>
            </a:r>
            <a:r>
              <a:rPr lang="en-US" sz="3600" b="1" dirty="0" smtClean="0"/>
              <a:t>O</a:t>
            </a:r>
            <a:r>
              <a:rPr lang="en-US" sz="2800" b="1" dirty="0" smtClean="0"/>
              <a:t>2</a:t>
            </a:r>
            <a:r>
              <a:rPr lang="en-US" sz="3600" b="1" dirty="0" smtClean="0"/>
              <a:t>N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766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>
              <a:buFontTx/>
              <a:buChar char="•"/>
            </a:pPr>
            <a:r>
              <a:rPr lang="ru-RU" b="1" dirty="0"/>
              <a:t>По взаимному расположению функциональных групп</a:t>
            </a:r>
            <a:r>
              <a:rPr lang="ru-RU" b="1" dirty="0" smtClean="0"/>
              <a:t>:</a:t>
            </a:r>
            <a:endParaRPr lang="en-US" b="1" dirty="0" smtClean="0"/>
          </a:p>
          <a:p>
            <a:pPr marL="45720" indent="0">
              <a:buNone/>
            </a:pPr>
            <a:r>
              <a:rPr lang="ru-RU" dirty="0" smtClean="0"/>
              <a:t>          </a:t>
            </a:r>
            <a:r>
              <a:rPr lang="en-US" dirty="0" smtClean="0"/>
              <a:t>	  </a:t>
            </a:r>
            <a:r>
              <a:rPr lang="el-GR" dirty="0" smtClean="0">
                <a:latin typeface="Calibri"/>
              </a:rPr>
              <a:t>α</a:t>
            </a:r>
            <a:r>
              <a:rPr lang="en-US" dirty="0" smtClean="0"/>
              <a:t>		</a:t>
            </a:r>
          </a:p>
          <a:p>
            <a:pPr marL="45720" indent="0">
              <a:buNone/>
            </a:pPr>
            <a:r>
              <a:rPr lang="ru-RU" dirty="0" smtClean="0"/>
              <a:t>С </a:t>
            </a:r>
            <a:r>
              <a:rPr lang="ru-RU" dirty="0"/>
              <a:t>– С</a:t>
            </a:r>
            <a:r>
              <a:rPr lang="en-US" dirty="0"/>
              <a:t>-</a:t>
            </a:r>
            <a:r>
              <a:rPr lang="ru-RU" dirty="0"/>
              <a:t>  С – С – </a:t>
            </a:r>
            <a:r>
              <a:rPr lang="ru-RU" dirty="0" smtClean="0"/>
              <a:t>СООН</a:t>
            </a:r>
            <a:endParaRPr lang="en-US" dirty="0" smtClean="0"/>
          </a:p>
          <a:p>
            <a:pPr marL="4572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|                                  </a:t>
            </a:r>
            <a:r>
              <a:rPr lang="el-GR" dirty="0" smtClean="0">
                <a:latin typeface="Calibri"/>
              </a:rPr>
              <a:t>β</a:t>
            </a:r>
            <a:r>
              <a:rPr lang="en-US" dirty="0" smtClean="0">
                <a:latin typeface="Calibri"/>
              </a:rPr>
              <a:t>     </a:t>
            </a:r>
            <a:r>
              <a:rPr lang="el-GR" dirty="0" smtClean="0">
                <a:latin typeface="Calibri"/>
              </a:rPr>
              <a:t>α</a:t>
            </a:r>
            <a:endParaRPr lang="en-US" dirty="0"/>
          </a:p>
          <a:p>
            <a:pPr marL="45720" indent="0">
              <a:buNone/>
            </a:pPr>
            <a:r>
              <a:rPr lang="en-US" dirty="0" smtClean="0"/>
              <a:t>	</a:t>
            </a:r>
            <a:r>
              <a:rPr lang="en-US" dirty="0"/>
              <a:t> NH2 </a:t>
            </a:r>
            <a:r>
              <a:rPr lang="en-US" dirty="0" smtClean="0"/>
              <a:t>		</a:t>
            </a:r>
            <a:r>
              <a:rPr lang="ru-RU" dirty="0" smtClean="0"/>
              <a:t>С </a:t>
            </a:r>
            <a:r>
              <a:rPr lang="ru-RU" dirty="0"/>
              <a:t>– С</a:t>
            </a:r>
            <a:r>
              <a:rPr lang="en-US" dirty="0"/>
              <a:t>-</a:t>
            </a:r>
            <a:r>
              <a:rPr lang="ru-RU" dirty="0"/>
              <a:t>  С – С – </a:t>
            </a:r>
            <a:r>
              <a:rPr lang="ru-RU" dirty="0" smtClean="0"/>
              <a:t>СООН</a:t>
            </a:r>
            <a:endParaRPr lang="en-US" dirty="0" smtClean="0"/>
          </a:p>
          <a:p>
            <a:pPr marL="45720" indent="0">
              <a:buNone/>
            </a:pPr>
            <a:r>
              <a:rPr lang="ru-RU" dirty="0" smtClean="0"/>
              <a:t>          </a:t>
            </a:r>
            <a:r>
              <a:rPr lang="en-US" dirty="0" smtClean="0"/>
              <a:t>			          </a:t>
            </a:r>
            <a:r>
              <a:rPr lang="ru-RU" dirty="0" smtClean="0"/>
              <a:t> </a:t>
            </a:r>
            <a:r>
              <a:rPr lang="en-US" dirty="0"/>
              <a:t>|					</a:t>
            </a:r>
            <a:r>
              <a:rPr lang="ru-RU" dirty="0" smtClean="0"/>
              <a:t>        </a:t>
            </a:r>
            <a:r>
              <a:rPr lang="en-US" dirty="0" smtClean="0"/>
              <a:t>              </a:t>
            </a:r>
            <a:r>
              <a:rPr lang="ru-RU" dirty="0" smtClean="0"/>
              <a:t> </a:t>
            </a:r>
            <a:r>
              <a:rPr lang="en-US" dirty="0"/>
              <a:t>NH2   </a:t>
            </a:r>
          </a:p>
          <a:p>
            <a:pPr marL="45720" indent="0">
              <a:buNone/>
            </a:pPr>
            <a:r>
              <a:rPr lang="en-US" dirty="0" smtClean="0"/>
              <a:t>      </a:t>
            </a:r>
            <a:r>
              <a:rPr lang="el-GR" dirty="0" smtClean="0">
                <a:latin typeface="Calibri"/>
              </a:rPr>
              <a:t>γ</a:t>
            </a:r>
            <a:r>
              <a:rPr lang="en-US" dirty="0" smtClean="0">
                <a:latin typeface="Calibri"/>
              </a:rPr>
              <a:t>     </a:t>
            </a:r>
            <a:r>
              <a:rPr lang="el-GR" dirty="0" smtClean="0">
                <a:latin typeface="Calibri"/>
              </a:rPr>
              <a:t>β</a:t>
            </a:r>
            <a:r>
              <a:rPr lang="en-US" dirty="0" smtClean="0">
                <a:latin typeface="Calibri"/>
              </a:rPr>
              <a:t>    </a:t>
            </a:r>
            <a:r>
              <a:rPr lang="el-GR" dirty="0" smtClean="0">
                <a:latin typeface="Calibri"/>
              </a:rPr>
              <a:t>α</a:t>
            </a:r>
            <a:endParaRPr lang="en-US" dirty="0" smtClean="0"/>
          </a:p>
          <a:p>
            <a:pPr marL="45720" indent="0">
              <a:buNone/>
            </a:pPr>
            <a:r>
              <a:rPr lang="ru-RU" dirty="0"/>
              <a:t>С – С</a:t>
            </a:r>
            <a:r>
              <a:rPr lang="en-US" dirty="0"/>
              <a:t>-</a:t>
            </a:r>
            <a:r>
              <a:rPr lang="ru-RU" dirty="0"/>
              <a:t>  С – С – </a:t>
            </a:r>
            <a:r>
              <a:rPr lang="ru-RU" dirty="0" smtClean="0"/>
              <a:t>СООН</a:t>
            </a:r>
            <a:endParaRPr lang="en-US" dirty="0" smtClean="0"/>
          </a:p>
          <a:p>
            <a:pPr marL="45720" indent="0">
              <a:buNone/>
            </a:pPr>
            <a:r>
              <a:rPr lang="en-US" dirty="0"/>
              <a:t> </a:t>
            </a:r>
            <a:r>
              <a:rPr lang="en-US" dirty="0" smtClean="0"/>
              <a:t>     |</a:t>
            </a:r>
          </a:p>
          <a:p>
            <a:pPr marL="45720" indent="0">
              <a:buNone/>
            </a:pPr>
            <a:r>
              <a:rPr lang="en-US" dirty="0" smtClean="0"/>
              <a:t>    NH2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34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en-US" dirty="0" smtClean="0"/>
              <a:t>5    4    3   2   1</a:t>
            </a:r>
            <a:r>
              <a:rPr lang="ru-RU" dirty="0"/>
              <a:t>	</a:t>
            </a:r>
          </a:p>
          <a:p>
            <a:pPr marL="45720" indent="0">
              <a:buNone/>
            </a:pPr>
            <a:r>
              <a:rPr lang="ru-RU" dirty="0"/>
              <a:t>С – С-  С – С – СООН</a:t>
            </a:r>
          </a:p>
          <a:p>
            <a:pPr marL="45720" indent="0">
              <a:buNone/>
            </a:pPr>
            <a:r>
              <a:rPr lang="ru-RU" dirty="0" smtClean="0"/>
              <a:t>               </a:t>
            </a:r>
            <a:r>
              <a:rPr lang="ru-RU" dirty="0"/>
              <a:t>|                </a:t>
            </a:r>
            <a:r>
              <a:rPr lang="en-US" dirty="0" smtClean="0"/>
              <a:t> </a:t>
            </a:r>
            <a:r>
              <a:rPr lang="ru-RU" dirty="0" smtClean="0"/>
              <a:t>             </a:t>
            </a:r>
            <a:r>
              <a:rPr lang="en-US" dirty="0" smtClean="0"/>
              <a:t>5    4</a:t>
            </a:r>
            <a:r>
              <a:rPr lang="ru-RU" dirty="0" smtClean="0"/>
              <a:t>   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en-US" dirty="0" smtClean="0"/>
              <a:t>  2  1</a:t>
            </a:r>
            <a:r>
              <a:rPr lang="ru-RU" dirty="0"/>
              <a:t>		</a:t>
            </a:r>
            <a:r>
              <a:rPr lang="en-US" dirty="0" smtClean="0"/>
              <a:t>     </a:t>
            </a:r>
            <a:r>
              <a:rPr lang="ru-RU" dirty="0"/>
              <a:t>NH2</a:t>
            </a:r>
            <a:r>
              <a:rPr lang="en-US" dirty="0" smtClean="0"/>
              <a:t>                        </a:t>
            </a:r>
            <a:r>
              <a:rPr lang="ru-RU" dirty="0" smtClean="0"/>
              <a:t>С </a:t>
            </a:r>
            <a:r>
              <a:rPr lang="ru-RU" dirty="0"/>
              <a:t>– С-  С – С – СООН</a:t>
            </a:r>
          </a:p>
          <a:p>
            <a:pPr marL="45720" indent="0">
              <a:buNone/>
            </a:pPr>
            <a:r>
              <a:rPr lang="ru-RU" dirty="0" smtClean="0"/>
              <a:t>         </a:t>
            </a:r>
            <a:r>
              <a:rPr lang="ru-RU" dirty="0"/>
              <a:t>			        </a:t>
            </a:r>
            <a:r>
              <a:rPr lang="ru-RU" dirty="0" smtClean="0"/>
              <a:t>              </a:t>
            </a:r>
            <a:r>
              <a:rPr lang="ru-RU" dirty="0"/>
              <a:t>|					         </a:t>
            </a:r>
            <a:r>
              <a:rPr lang="ru-RU" dirty="0" smtClean="0"/>
              <a:t>           </a:t>
            </a:r>
            <a:r>
              <a:rPr lang="ru-RU" dirty="0"/>
              <a:t>NH2   </a:t>
            </a:r>
          </a:p>
          <a:p>
            <a:pPr marL="45720" indent="0">
              <a:buNone/>
            </a:pPr>
            <a:r>
              <a:rPr lang="en-US" dirty="0" smtClean="0"/>
              <a:t>5    4   3  2    1</a:t>
            </a:r>
            <a:endParaRPr lang="ru-RU" dirty="0"/>
          </a:p>
          <a:p>
            <a:pPr marL="45720" indent="0">
              <a:buNone/>
            </a:pPr>
            <a:r>
              <a:rPr lang="ru-RU" dirty="0"/>
              <a:t>С – С-  С – С – СООН</a:t>
            </a:r>
          </a:p>
          <a:p>
            <a:pPr marL="45720" indent="0">
              <a:buNone/>
            </a:pPr>
            <a:r>
              <a:rPr lang="ru-RU" dirty="0" smtClean="0"/>
              <a:t>     |</a:t>
            </a:r>
          </a:p>
          <a:p>
            <a:pPr marL="45720" indent="0">
              <a:buNone/>
            </a:pPr>
            <a:r>
              <a:rPr lang="ru-RU" dirty="0" smtClean="0"/>
              <a:t>   NH2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8959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По количеству функциональных групп :</a:t>
            </a:r>
          </a:p>
          <a:p>
            <a:pPr marL="45720" indent="0">
              <a:buNone/>
            </a:pPr>
            <a:r>
              <a:rPr lang="en-US" dirty="0" smtClean="0"/>
              <a:t>-</a:t>
            </a:r>
            <a:r>
              <a:rPr lang="ru-RU" dirty="0" err="1" smtClean="0"/>
              <a:t>моноаминомонокарбоновые</a:t>
            </a:r>
            <a:r>
              <a:rPr lang="ru-RU" dirty="0" smtClean="0"/>
              <a:t> </a:t>
            </a:r>
            <a:endParaRPr lang="ru-RU" dirty="0"/>
          </a:p>
          <a:p>
            <a:pPr marL="45720" indent="0">
              <a:buNone/>
            </a:pPr>
            <a:r>
              <a:rPr lang="en-US" dirty="0" smtClean="0"/>
              <a:t>-</a:t>
            </a:r>
            <a:r>
              <a:rPr lang="ru-RU" dirty="0" err="1" smtClean="0"/>
              <a:t>диаминомонокарбоновые</a:t>
            </a:r>
            <a:r>
              <a:rPr lang="ru-RU" dirty="0" smtClean="0"/>
              <a:t>     </a:t>
            </a:r>
            <a:endParaRPr lang="en-US" dirty="0" smtClean="0"/>
          </a:p>
          <a:p>
            <a:pPr marL="45720" indent="0">
              <a:buNone/>
            </a:pPr>
            <a:r>
              <a:rPr lang="ru-RU" dirty="0" smtClean="0"/>
              <a:t>  </a:t>
            </a:r>
            <a:r>
              <a:rPr lang="ru-RU" dirty="0"/>
              <a:t>С-С-С-С-С </a:t>
            </a:r>
            <a:r>
              <a:rPr lang="ru-RU" dirty="0" smtClean="0"/>
              <a:t>–СООН</a:t>
            </a:r>
            <a:endParaRPr lang="en-US" dirty="0" smtClean="0"/>
          </a:p>
          <a:p>
            <a:pPr marL="45720" indent="0">
              <a:buNone/>
            </a:pPr>
            <a:r>
              <a:rPr lang="ru-RU" dirty="0" smtClean="0"/>
              <a:t>   </a:t>
            </a:r>
            <a:r>
              <a:rPr lang="en-US" dirty="0" smtClean="0"/>
              <a:t>   </a:t>
            </a:r>
            <a:r>
              <a:rPr lang="ru-RU" dirty="0" smtClean="0"/>
              <a:t>   </a:t>
            </a:r>
            <a:r>
              <a:rPr lang="he-IL" dirty="0" smtClean="0"/>
              <a:t>׀</a:t>
            </a:r>
            <a:r>
              <a:rPr lang="en-US" dirty="0" smtClean="0"/>
              <a:t>      </a:t>
            </a:r>
            <a:r>
              <a:rPr lang="he-IL" dirty="0" smtClean="0"/>
              <a:t>    </a:t>
            </a:r>
            <a:r>
              <a:rPr lang="he-IL" dirty="0"/>
              <a:t>׀</a:t>
            </a:r>
          </a:p>
          <a:p>
            <a:pPr marL="45720" indent="0">
              <a:buNone/>
            </a:pPr>
            <a:r>
              <a:rPr lang="en-US" dirty="0" smtClean="0"/>
              <a:t>     </a:t>
            </a:r>
            <a:r>
              <a:rPr lang="he-IL" dirty="0" smtClean="0"/>
              <a:t>  </a:t>
            </a:r>
            <a:r>
              <a:rPr lang="en-US" dirty="0"/>
              <a:t>NH2  </a:t>
            </a:r>
            <a:r>
              <a:rPr lang="en-US" dirty="0" err="1" smtClean="0"/>
              <a:t>NH2</a:t>
            </a:r>
            <a:r>
              <a:rPr lang="en-US" dirty="0" smtClean="0"/>
              <a:t>    </a:t>
            </a:r>
          </a:p>
          <a:p>
            <a:pPr marL="45720" indent="0">
              <a:buNone/>
            </a:pPr>
            <a:r>
              <a:rPr lang="ru-RU" dirty="0" smtClean="0"/>
              <a:t>лизин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360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1240</Words>
  <Application>Microsoft Office PowerPoint</Application>
  <PresentationFormat>Экран (4:3)</PresentationFormat>
  <Paragraphs>240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Воздушный поток</vt:lpstr>
      <vt:lpstr>АМИНОКИСЛОТЫ </vt:lpstr>
      <vt:lpstr>План характеристики: </vt:lpstr>
      <vt:lpstr>Слайд 3</vt:lpstr>
      <vt:lpstr>Слайд 4</vt:lpstr>
      <vt:lpstr>Слайд 5</vt:lpstr>
      <vt:lpstr>Общая формула</vt:lpstr>
      <vt:lpstr>Классификация </vt:lpstr>
      <vt:lpstr>Слайд 8</vt:lpstr>
      <vt:lpstr>Слайд 9</vt:lpstr>
      <vt:lpstr>изомерия</vt:lpstr>
      <vt:lpstr>Слайд 11</vt:lpstr>
      <vt:lpstr>Физические свойства:</vt:lpstr>
      <vt:lpstr>Химические свойства </vt:lpstr>
      <vt:lpstr>Слайд 14</vt:lpstr>
      <vt:lpstr>Слайд 15</vt:lpstr>
      <vt:lpstr>Слайд 16</vt:lpstr>
      <vt:lpstr>4) Специфическое  - взаимодействие между собой (Реакция поликонденсации)  </vt:lpstr>
      <vt:lpstr>Слайд 18</vt:lpstr>
      <vt:lpstr>Вывод: α-аминокислоты – элементарные частицы природных полимеров- белков </vt:lpstr>
      <vt:lpstr>лабораторный  </vt:lpstr>
      <vt:lpstr>Слайд 21</vt:lpstr>
      <vt:lpstr>Слайд 22</vt:lpstr>
      <vt:lpstr>Слайд 23</vt:lpstr>
      <vt:lpstr>    Белки      </vt:lpstr>
      <vt:lpstr>Слайд 25</vt:lpstr>
      <vt:lpstr>Слайд 26</vt:lpstr>
      <vt:lpstr>Слайд 27</vt:lpstr>
      <vt:lpstr>Строение белков </vt:lpstr>
      <vt:lpstr>Слайд 29</vt:lpstr>
      <vt:lpstr>                 СТРУКТУРА  БЕЛКОВ</vt:lpstr>
      <vt:lpstr>Слайд 31</vt:lpstr>
      <vt:lpstr>Слайд 32</vt:lpstr>
      <vt:lpstr>Слайд 33</vt:lpstr>
      <vt:lpstr>Слайд 34</vt:lpstr>
      <vt:lpstr>    ФУНКЦИИ БЕЛКОВ</vt:lpstr>
      <vt:lpstr>Химические свойства белков</vt:lpstr>
      <vt:lpstr>Слайд 37</vt:lpstr>
      <vt:lpstr>Слайд 38</vt:lpstr>
      <vt:lpstr>Превращения белков в организме </vt:lpstr>
      <vt:lpstr>Значение белков</vt:lpstr>
      <vt:lpstr>Слайд 41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Аминокислоты</dc:title>
  <dc:creator>Игорь</dc:creator>
  <cp:lastModifiedBy>Win-10</cp:lastModifiedBy>
  <cp:revision>15</cp:revision>
  <dcterms:created xsi:type="dcterms:W3CDTF">2013-04-26T17:56:37Z</dcterms:created>
  <dcterms:modified xsi:type="dcterms:W3CDTF">2020-05-11T17:43:27Z</dcterms:modified>
</cp:coreProperties>
</file>